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60" r:id="rId3"/>
    <p:sldMasterId id="2147483771" r:id="rId4"/>
    <p:sldMasterId id="2147483784" r:id="rId5"/>
    <p:sldMasterId id="2147483795" r:id="rId6"/>
    <p:sldMasterId id="2147483808" r:id="rId7"/>
    <p:sldMasterId id="2147483819" r:id="rId8"/>
    <p:sldMasterId id="2147483833" r:id="rId9"/>
    <p:sldMasterId id="2147483844" r:id="rId10"/>
    <p:sldMasterId id="2147483857" r:id="rId11"/>
  </p:sldMasterIdLst>
  <p:notesMasterIdLst>
    <p:notesMasterId r:id="rId51"/>
  </p:notesMasterIdLst>
  <p:handoutMasterIdLst>
    <p:handoutMasterId r:id="rId100"/>
  </p:handoutMasterIdLst>
  <p:sldIdLst>
    <p:sldId id="340" r:id="rId12"/>
    <p:sldId id="283" r:id="rId13"/>
    <p:sldId id="290" r:id="rId14"/>
    <p:sldId id="265" r:id="rId15"/>
    <p:sldId id="294" r:id="rId16"/>
    <p:sldId id="299" r:id="rId17"/>
    <p:sldId id="296" r:id="rId18"/>
    <p:sldId id="297" r:id="rId19"/>
    <p:sldId id="338" r:id="rId20"/>
    <p:sldId id="298" r:id="rId21"/>
    <p:sldId id="303" r:id="rId22"/>
    <p:sldId id="302" r:id="rId23"/>
    <p:sldId id="307" r:id="rId24"/>
    <p:sldId id="308" r:id="rId25"/>
    <p:sldId id="301" r:id="rId26"/>
    <p:sldId id="300" r:id="rId27"/>
    <p:sldId id="311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14" r:id="rId43"/>
    <p:sldId id="315" r:id="rId44"/>
    <p:sldId id="316" r:id="rId45"/>
    <p:sldId id="317" r:id="rId46"/>
    <p:sldId id="318" r:id="rId47"/>
    <p:sldId id="320" r:id="rId48"/>
    <p:sldId id="319" r:id="rId49"/>
    <p:sldId id="442" r:id="rId50"/>
    <p:sldId id="446" r:id="rId52"/>
    <p:sldId id="440" r:id="rId53"/>
    <p:sldId id="266" r:id="rId54"/>
    <p:sldId id="337" r:id="rId55"/>
    <p:sldId id="343" r:id="rId56"/>
    <p:sldId id="344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7" r:id="rId77"/>
    <p:sldId id="368" r:id="rId78"/>
    <p:sldId id="369" r:id="rId79"/>
    <p:sldId id="370" r:id="rId80"/>
    <p:sldId id="371" r:id="rId81"/>
    <p:sldId id="373" r:id="rId82"/>
    <p:sldId id="374" r:id="rId83"/>
    <p:sldId id="375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85" r:id="rId93"/>
    <p:sldId id="386" r:id="rId94"/>
    <p:sldId id="388" r:id="rId95"/>
    <p:sldId id="389" r:id="rId96"/>
    <p:sldId id="495" r:id="rId97"/>
    <p:sldId id="390" r:id="rId98"/>
    <p:sldId id="493" r:id="rId99"/>
  </p:sldIdLst>
  <p:sldSz cx="12192000" cy="6858000"/>
  <p:notesSz cx="6858000" cy="9144000"/>
  <p:custDataLst>
    <p:tags r:id="rId10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FB8"/>
    <a:srgbClr val="3CB1EC"/>
    <a:srgbClr val="DEDEDE"/>
    <a:srgbClr val="FFFFFF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4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52" y="40"/>
      </p:cViewPr>
      <p:guideLst>
        <p:guide pos="7679"/>
        <p:guide orient="horz" pos="43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7.xml"/><Relationship Id="rId98" Type="http://schemas.openxmlformats.org/officeDocument/2006/relationships/slide" Target="slides/slide86.xml"/><Relationship Id="rId97" Type="http://schemas.openxmlformats.org/officeDocument/2006/relationships/slide" Target="slides/slide85.xml"/><Relationship Id="rId96" Type="http://schemas.openxmlformats.org/officeDocument/2006/relationships/slide" Target="slides/slide84.xml"/><Relationship Id="rId95" Type="http://schemas.openxmlformats.org/officeDocument/2006/relationships/slide" Target="slides/slide83.xml"/><Relationship Id="rId94" Type="http://schemas.openxmlformats.org/officeDocument/2006/relationships/slide" Target="slides/slide82.xml"/><Relationship Id="rId93" Type="http://schemas.openxmlformats.org/officeDocument/2006/relationships/slide" Target="slides/slide81.xml"/><Relationship Id="rId92" Type="http://schemas.openxmlformats.org/officeDocument/2006/relationships/slide" Target="slides/slide80.xml"/><Relationship Id="rId91" Type="http://schemas.openxmlformats.org/officeDocument/2006/relationships/slide" Target="slides/slide79.xml"/><Relationship Id="rId90" Type="http://schemas.openxmlformats.org/officeDocument/2006/relationships/slide" Target="slides/slide78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7.xml"/><Relationship Id="rId88" Type="http://schemas.openxmlformats.org/officeDocument/2006/relationships/slide" Target="slides/slide76.xml"/><Relationship Id="rId87" Type="http://schemas.openxmlformats.org/officeDocument/2006/relationships/slide" Target="slides/slide75.xml"/><Relationship Id="rId86" Type="http://schemas.openxmlformats.org/officeDocument/2006/relationships/slide" Target="slides/slide74.xml"/><Relationship Id="rId85" Type="http://schemas.openxmlformats.org/officeDocument/2006/relationships/slide" Target="slides/slide73.xml"/><Relationship Id="rId84" Type="http://schemas.openxmlformats.org/officeDocument/2006/relationships/slide" Target="slides/slide72.xml"/><Relationship Id="rId83" Type="http://schemas.openxmlformats.org/officeDocument/2006/relationships/slide" Target="slides/slide71.xml"/><Relationship Id="rId82" Type="http://schemas.openxmlformats.org/officeDocument/2006/relationships/slide" Target="slides/slide70.xml"/><Relationship Id="rId81" Type="http://schemas.openxmlformats.org/officeDocument/2006/relationships/slide" Target="slides/slide69.xml"/><Relationship Id="rId80" Type="http://schemas.openxmlformats.org/officeDocument/2006/relationships/slide" Target="slides/slide68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7.xml"/><Relationship Id="rId78" Type="http://schemas.openxmlformats.org/officeDocument/2006/relationships/slide" Target="slides/slide66.xml"/><Relationship Id="rId77" Type="http://schemas.openxmlformats.org/officeDocument/2006/relationships/slide" Target="slides/slide65.xml"/><Relationship Id="rId76" Type="http://schemas.openxmlformats.org/officeDocument/2006/relationships/slide" Target="slides/slide64.xml"/><Relationship Id="rId75" Type="http://schemas.openxmlformats.org/officeDocument/2006/relationships/slide" Target="slides/slide63.xml"/><Relationship Id="rId74" Type="http://schemas.openxmlformats.org/officeDocument/2006/relationships/slide" Target="slides/slide62.xml"/><Relationship Id="rId73" Type="http://schemas.openxmlformats.org/officeDocument/2006/relationships/slide" Target="slides/slide61.xml"/><Relationship Id="rId72" Type="http://schemas.openxmlformats.org/officeDocument/2006/relationships/slide" Target="slides/slide60.xml"/><Relationship Id="rId71" Type="http://schemas.openxmlformats.org/officeDocument/2006/relationships/slide" Target="slides/slide59.xml"/><Relationship Id="rId70" Type="http://schemas.openxmlformats.org/officeDocument/2006/relationships/slide" Target="slides/slide58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7.xml"/><Relationship Id="rId68" Type="http://schemas.openxmlformats.org/officeDocument/2006/relationships/slide" Target="slides/slide56.xml"/><Relationship Id="rId67" Type="http://schemas.openxmlformats.org/officeDocument/2006/relationships/slide" Target="slides/slide55.xml"/><Relationship Id="rId66" Type="http://schemas.openxmlformats.org/officeDocument/2006/relationships/slide" Target="slides/slide54.xml"/><Relationship Id="rId65" Type="http://schemas.openxmlformats.org/officeDocument/2006/relationships/slide" Target="slides/slide53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60" Type="http://schemas.openxmlformats.org/officeDocument/2006/relationships/slide" Target="slides/slide48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7.xml"/><Relationship Id="rId58" Type="http://schemas.openxmlformats.org/officeDocument/2006/relationships/slide" Target="slides/slide46.xml"/><Relationship Id="rId57" Type="http://schemas.openxmlformats.org/officeDocument/2006/relationships/slide" Target="slides/slide45.xml"/><Relationship Id="rId56" Type="http://schemas.openxmlformats.org/officeDocument/2006/relationships/slide" Target="slides/slide44.xml"/><Relationship Id="rId55" Type="http://schemas.openxmlformats.org/officeDocument/2006/relationships/slide" Target="slides/slide43.xml"/><Relationship Id="rId54" Type="http://schemas.openxmlformats.org/officeDocument/2006/relationships/slide" Target="slides/slide42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39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8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0" Type="http://schemas.openxmlformats.org/officeDocument/2006/relationships/slide" Target="slides/slide2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4" Type="http://schemas.openxmlformats.org/officeDocument/2006/relationships/tags" Target="tags/tag1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37570" name="幻灯片图像占位符 23756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37571" name="文本占位符 237570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45762" name="幻灯片图像占位符 24576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45763" name="文本占位符 24576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F24F7-C722-4F52-9C9F-37A083BD55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02DB58-8CB9-43A9-9E25-E39902809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1EB02-7000-4B94-8AD8-EE8CC9470F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6CD68-CF6B-47E8-8AD1-A6E48773C1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7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7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5E896-369A-47A7-95A6-268BEDB159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4A2DC-A9A5-4AF2-9709-69AC788095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9CF89-10CC-4E9A-A557-B79C4B9174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E8004-5B03-4A41-A6AD-6A5874A48D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69EA4-F351-43A3-A391-A4734E2348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6"/>
            <a:ext cx="10515600" cy="58118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DA02E4-7000-454F-8DC6-554087EEE2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53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F24F7-C722-4F52-9C9F-37A083BD55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02DB58-8CB9-43A9-9E25-E39902809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1EB02-7000-4B94-8AD8-EE8CC9470F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6CD68-CF6B-47E8-8AD1-A6E48773C1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7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7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5E896-369A-47A7-95A6-268BEDB159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4A2DC-A9A5-4AF2-9709-69AC788095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9CF89-10CC-4E9A-A557-B79C4B9174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E8004-5B03-4A41-A6AD-6A5874A48D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69EA4-F351-43A3-A391-A4734E2348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6"/>
            <a:ext cx="10515600" cy="58118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DA02E4-7000-454F-8DC6-554087EEE2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53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F24F7-C722-4F52-9C9F-37A083BD55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02DB58-8CB9-43A9-9E25-E399028097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1EB02-7000-4B94-8AD8-EE8CC9470F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6CD68-CF6B-47E8-8AD1-A6E48773C1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7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7" y="2665379"/>
            <a:ext cx="4873575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5E896-369A-47A7-95A6-268BEDB159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34A2DC-A9A5-4AF2-9709-69AC788095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9CF89-10CC-4E9A-A557-B79C4B9174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9E8004-5B03-4A41-A6AD-6A5874A48D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69EA4-F351-43A3-A391-A4734E2348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6"/>
            <a:ext cx="10515600" cy="5811839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DA02E4-7000-454F-8DC6-554087EEE2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428"/>
            <a:ext cx="12192000" cy="534572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8581292" y="1257351"/>
            <a:ext cx="3221501" cy="4343298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827064" y="20948"/>
            <a:ext cx="1008000" cy="1008000"/>
            <a:chOff x="10879818" y="68025"/>
            <a:chExt cx="1080000" cy="1080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占位符 9"/>
          <p:cNvSpPr>
            <a:spLocks noGrp="1"/>
          </p:cNvSpPr>
          <p:nvPr>
            <p:ph type="body" sz="quarter" idx="16" hasCustomPrompt="1"/>
          </p:nvPr>
        </p:nvSpPr>
        <p:spPr>
          <a:xfrm>
            <a:off x="8581292" y="5748825"/>
            <a:ext cx="3253772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请输入图题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85" y="6365763"/>
            <a:ext cx="2237047" cy="4571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253224" y="6881"/>
            <a:ext cx="4543743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7" y="273053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png"/><Relationship Id="rId112" Type="http://schemas.openxmlformats.org/officeDocument/2006/relationships/image" Target="../media/image1.png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2.xml"/><Relationship Id="rId11" Type="http://schemas.openxmlformats.org/officeDocument/2006/relationships/theme" Target="../theme/theme10.xml"/><Relationship Id="rId10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20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5" Type="http://schemas.openxmlformats.org/officeDocument/2006/relationships/theme" Target="../theme/theme3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5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5" Type="http://schemas.openxmlformats.org/officeDocument/2006/relationships/theme" Target="../theme/theme5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7.xml"/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6" Type="http://schemas.openxmlformats.org/officeDocument/2006/relationships/theme" Target="../theme/theme7.xml"/><Relationship Id="rId15" Type="http://schemas.openxmlformats.org/officeDocument/2006/relationships/image" Target="../media/image2.png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0.xml"/><Relationship Id="rId11" Type="http://schemas.openxmlformats.org/officeDocument/2006/relationships/theme" Target="../theme/theme8.xml"/><Relationship Id="rId10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7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90.xml"/><Relationship Id="rId15" Type="http://schemas.openxmlformats.org/officeDocument/2006/relationships/theme" Target="../theme/theme9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2"/>
          <p:cNvSpPr>
            <a:spLocks noChangeArrowheads="1"/>
          </p:cNvSpPr>
          <p:nvPr/>
        </p:nvSpPr>
        <p:spPr bwMode="auto">
          <a:xfrm>
            <a:off x="0" y="854075"/>
            <a:ext cx="12192000" cy="115888"/>
          </a:xfrm>
          <a:prstGeom prst="rect">
            <a:avLst/>
          </a:prstGeom>
          <a:solidFill>
            <a:srgbClr val="A5A5A5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>
            <a:spLocks noChangeArrowheads="1"/>
          </p:cNvSpPr>
          <p:nvPr/>
        </p:nvSpPr>
        <p:spPr bwMode="auto">
          <a:xfrm>
            <a:off x="804333" y="877763"/>
            <a:ext cx="86784" cy="76327"/>
          </a:xfrm>
          <a:prstGeom prst="ellipse">
            <a:avLst/>
          </a:prstGeom>
          <a:solidFill>
            <a:srgbClr val="F6F6F6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 noChangeArrowheads="1"/>
          </p:cNvSpPr>
          <p:nvPr/>
        </p:nvSpPr>
        <p:spPr bwMode="auto">
          <a:xfrm>
            <a:off x="565153" y="279400"/>
            <a:ext cx="563033" cy="628651"/>
          </a:xfrm>
          <a:custGeom>
            <a:avLst/>
            <a:gdLst>
              <a:gd name="T0" fmla="*/ 157905 w 683568"/>
              <a:gd name="T1" fmla="*/ 0 h 864094"/>
              <a:gd name="T2" fmla="*/ 315810 w 683568"/>
              <a:gd name="T3" fmla="*/ 163966 h 864094"/>
              <a:gd name="T4" fmla="*/ 266659 w 683568"/>
              <a:gd name="T5" fmla="*/ 282393 h 864094"/>
              <a:gd name="T6" fmla="*/ 157817 w 683568"/>
              <a:gd name="T7" fmla="*/ 414537 h 864094"/>
              <a:gd name="T8" fmla="*/ 48561 w 683568"/>
              <a:gd name="T9" fmla="*/ 281889 h 864094"/>
              <a:gd name="T10" fmla="*/ 27653 w 683568"/>
              <a:gd name="T11" fmla="*/ 256504 h 864094"/>
              <a:gd name="T12" fmla="*/ 27399 w 683568"/>
              <a:gd name="T13" fmla="*/ 256195 h 864094"/>
              <a:gd name="T14" fmla="*/ 27409 w 683568"/>
              <a:gd name="T15" fmla="*/ 256195 h 864094"/>
              <a:gd name="T16" fmla="*/ 0 w 683568"/>
              <a:gd name="T17" fmla="*/ 163966 h 864094"/>
              <a:gd name="T18" fmla="*/ 157905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 cap="flat" cmpd="sng">
            <a:noFill/>
            <a:bevel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31" name="矩形 16"/>
          <p:cNvSpPr>
            <a:spLocks noChangeArrowheads="1"/>
          </p:cNvSpPr>
          <p:nvPr/>
        </p:nvSpPr>
        <p:spPr bwMode="auto">
          <a:xfrm>
            <a:off x="410636" y="325940"/>
            <a:ext cx="791633" cy="3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</a:t>
            </a:r>
            <a:fld id="{B627297E-105B-4134-A682-75DE8B70F68C}" type="slidenum">
              <a:rPr lang="zh-CN" altLang="en-US" sz="17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</a:fld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 </a:t>
            </a:r>
            <a:endParaRPr lang="zh-CN" altLang="en-US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6" y="6337688"/>
            <a:ext cx="1152492" cy="389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" name="组合 3"/>
          <p:cNvGrpSpPr/>
          <p:nvPr/>
        </p:nvGrpSpPr>
        <p:grpSpPr>
          <a:xfrm>
            <a:off x="-33561" y="6253773"/>
            <a:ext cx="12350879" cy="95955"/>
            <a:chOff x="-26763" y="3448539"/>
            <a:chExt cx="9263159" cy="95955"/>
          </a:xfrm>
        </p:grpSpPr>
        <p:sp>
          <p:nvSpPr>
            <p:cNvPr id="3" name="矩形 2"/>
            <p:cNvSpPr/>
            <p:nvPr userDrawn="1"/>
          </p:nvSpPr>
          <p:spPr bwMode="auto"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 bwMode="auto"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 bwMode="auto"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55303" y="635741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16" y="6298399"/>
            <a:ext cx="302772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" name="燕尾形 1"/>
          <p:cNvSpPr>
            <a:spLocks noChangeArrowheads="1"/>
          </p:cNvSpPr>
          <p:nvPr/>
        </p:nvSpPr>
        <p:spPr bwMode="auto">
          <a:xfrm>
            <a:off x="115485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>
            <a:spLocks noChangeArrowheads="1"/>
          </p:cNvSpPr>
          <p:nvPr/>
        </p:nvSpPr>
        <p:spPr bwMode="auto">
          <a:xfrm>
            <a:off x="117009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</p:sldLayoutIdLst>
  <p:transition spd="slow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33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05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77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49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07CDC74C-45ED-4A0C-A917-DE2C14D2390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2"/>
          <p:cNvSpPr>
            <a:spLocks noChangeArrowheads="1"/>
          </p:cNvSpPr>
          <p:nvPr/>
        </p:nvSpPr>
        <p:spPr bwMode="auto">
          <a:xfrm>
            <a:off x="0" y="854075"/>
            <a:ext cx="12192000" cy="115888"/>
          </a:xfrm>
          <a:prstGeom prst="rect">
            <a:avLst/>
          </a:prstGeom>
          <a:solidFill>
            <a:srgbClr val="A5A5A5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>
            <a:spLocks noChangeArrowheads="1"/>
          </p:cNvSpPr>
          <p:nvPr/>
        </p:nvSpPr>
        <p:spPr bwMode="auto">
          <a:xfrm>
            <a:off x="804333" y="877763"/>
            <a:ext cx="86784" cy="76327"/>
          </a:xfrm>
          <a:prstGeom prst="ellipse">
            <a:avLst/>
          </a:prstGeom>
          <a:solidFill>
            <a:srgbClr val="F6F6F6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 noChangeArrowheads="1"/>
          </p:cNvSpPr>
          <p:nvPr/>
        </p:nvSpPr>
        <p:spPr bwMode="auto">
          <a:xfrm>
            <a:off x="565153" y="279400"/>
            <a:ext cx="563033" cy="628651"/>
          </a:xfrm>
          <a:custGeom>
            <a:avLst/>
            <a:gdLst>
              <a:gd name="T0" fmla="*/ 157905 w 683568"/>
              <a:gd name="T1" fmla="*/ 0 h 864094"/>
              <a:gd name="T2" fmla="*/ 315810 w 683568"/>
              <a:gd name="T3" fmla="*/ 163966 h 864094"/>
              <a:gd name="T4" fmla="*/ 266659 w 683568"/>
              <a:gd name="T5" fmla="*/ 282393 h 864094"/>
              <a:gd name="T6" fmla="*/ 157817 w 683568"/>
              <a:gd name="T7" fmla="*/ 414537 h 864094"/>
              <a:gd name="T8" fmla="*/ 48561 w 683568"/>
              <a:gd name="T9" fmla="*/ 281889 h 864094"/>
              <a:gd name="T10" fmla="*/ 27653 w 683568"/>
              <a:gd name="T11" fmla="*/ 256504 h 864094"/>
              <a:gd name="T12" fmla="*/ 27399 w 683568"/>
              <a:gd name="T13" fmla="*/ 256195 h 864094"/>
              <a:gd name="T14" fmla="*/ 27409 w 683568"/>
              <a:gd name="T15" fmla="*/ 256195 h 864094"/>
              <a:gd name="T16" fmla="*/ 0 w 683568"/>
              <a:gd name="T17" fmla="*/ 163966 h 864094"/>
              <a:gd name="T18" fmla="*/ 157905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 cap="flat" cmpd="sng">
            <a:noFill/>
            <a:bevel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31" name="矩形 16"/>
          <p:cNvSpPr>
            <a:spLocks noChangeArrowheads="1"/>
          </p:cNvSpPr>
          <p:nvPr/>
        </p:nvSpPr>
        <p:spPr bwMode="auto">
          <a:xfrm>
            <a:off x="410636" y="325940"/>
            <a:ext cx="791633" cy="3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</a:t>
            </a:r>
            <a:fld id="{B627297E-105B-4134-A682-75DE8B70F68C}" type="slidenum">
              <a:rPr lang="zh-CN" altLang="en-US" sz="17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</a:fld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 </a:t>
            </a:r>
            <a:endParaRPr lang="zh-CN" altLang="en-US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6" y="6337688"/>
            <a:ext cx="1152492" cy="389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" name="组合 3"/>
          <p:cNvGrpSpPr/>
          <p:nvPr/>
        </p:nvGrpSpPr>
        <p:grpSpPr>
          <a:xfrm>
            <a:off x="-33561" y="6253773"/>
            <a:ext cx="12350879" cy="95955"/>
            <a:chOff x="-26763" y="3448539"/>
            <a:chExt cx="9263159" cy="95955"/>
          </a:xfrm>
        </p:grpSpPr>
        <p:sp>
          <p:nvSpPr>
            <p:cNvPr id="3" name="矩形 2"/>
            <p:cNvSpPr/>
            <p:nvPr userDrawn="1"/>
          </p:nvSpPr>
          <p:spPr bwMode="auto"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 bwMode="auto"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 bwMode="auto"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55303" y="635741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16" y="6298399"/>
            <a:ext cx="302772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" name="燕尾形 1"/>
          <p:cNvSpPr>
            <a:spLocks noChangeArrowheads="1"/>
          </p:cNvSpPr>
          <p:nvPr/>
        </p:nvSpPr>
        <p:spPr bwMode="auto">
          <a:xfrm>
            <a:off x="115485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>
            <a:spLocks noChangeArrowheads="1"/>
          </p:cNvSpPr>
          <p:nvPr/>
        </p:nvSpPr>
        <p:spPr bwMode="auto">
          <a:xfrm>
            <a:off x="117009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ransition spd="slow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33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05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77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49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07CDC74C-45ED-4A0C-A917-DE2C14D2390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2"/>
          <p:cNvSpPr>
            <a:spLocks noChangeArrowheads="1"/>
          </p:cNvSpPr>
          <p:nvPr/>
        </p:nvSpPr>
        <p:spPr bwMode="auto">
          <a:xfrm>
            <a:off x="0" y="854075"/>
            <a:ext cx="12192000" cy="115888"/>
          </a:xfrm>
          <a:prstGeom prst="rect">
            <a:avLst/>
          </a:prstGeom>
          <a:solidFill>
            <a:srgbClr val="A5A5A5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>
            <a:spLocks noChangeArrowheads="1"/>
          </p:cNvSpPr>
          <p:nvPr/>
        </p:nvSpPr>
        <p:spPr bwMode="auto">
          <a:xfrm>
            <a:off x="804333" y="877763"/>
            <a:ext cx="86784" cy="76327"/>
          </a:xfrm>
          <a:prstGeom prst="ellipse">
            <a:avLst/>
          </a:prstGeom>
          <a:solidFill>
            <a:srgbClr val="F6F6F6"/>
          </a:solidFill>
          <a:ln w="25400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 noChangeArrowheads="1"/>
          </p:cNvSpPr>
          <p:nvPr/>
        </p:nvSpPr>
        <p:spPr bwMode="auto">
          <a:xfrm>
            <a:off x="565153" y="279400"/>
            <a:ext cx="563033" cy="628651"/>
          </a:xfrm>
          <a:custGeom>
            <a:avLst/>
            <a:gdLst>
              <a:gd name="T0" fmla="*/ 157905 w 683568"/>
              <a:gd name="T1" fmla="*/ 0 h 864094"/>
              <a:gd name="T2" fmla="*/ 315810 w 683568"/>
              <a:gd name="T3" fmla="*/ 163966 h 864094"/>
              <a:gd name="T4" fmla="*/ 266659 w 683568"/>
              <a:gd name="T5" fmla="*/ 282393 h 864094"/>
              <a:gd name="T6" fmla="*/ 157817 w 683568"/>
              <a:gd name="T7" fmla="*/ 414537 h 864094"/>
              <a:gd name="T8" fmla="*/ 48561 w 683568"/>
              <a:gd name="T9" fmla="*/ 281889 h 864094"/>
              <a:gd name="T10" fmla="*/ 27653 w 683568"/>
              <a:gd name="T11" fmla="*/ 256504 h 864094"/>
              <a:gd name="T12" fmla="*/ 27399 w 683568"/>
              <a:gd name="T13" fmla="*/ 256195 h 864094"/>
              <a:gd name="T14" fmla="*/ 27409 w 683568"/>
              <a:gd name="T15" fmla="*/ 256195 h 864094"/>
              <a:gd name="T16" fmla="*/ 0 w 683568"/>
              <a:gd name="T17" fmla="*/ 163966 h 864094"/>
              <a:gd name="T18" fmla="*/ 157905 w 683568"/>
              <a:gd name="T19" fmla="*/ 0 h 86409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83568"/>
              <a:gd name="T31" fmla="*/ 0 h 864094"/>
              <a:gd name="T32" fmla="*/ 683568 w 683568"/>
              <a:gd name="T33" fmla="*/ 864094 h 86409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 cap="flat" cmpd="sng">
            <a:noFill/>
            <a:bevel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31" name="矩形 16"/>
          <p:cNvSpPr>
            <a:spLocks noChangeArrowheads="1"/>
          </p:cNvSpPr>
          <p:nvPr/>
        </p:nvSpPr>
        <p:spPr bwMode="auto">
          <a:xfrm>
            <a:off x="410636" y="325940"/>
            <a:ext cx="791633" cy="323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</a:t>
            </a:r>
            <a:fld id="{B627297E-105B-4134-A682-75DE8B70F68C}" type="slidenum">
              <a:rPr lang="zh-CN" altLang="en-US" sz="17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</a:fld>
            <a:r>
              <a:rPr lang="zh-CN" altLang="en-US" sz="1700" dirty="0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Arial Unicode MS" pitchFamily="34" charset="-122"/>
              </a:rPr>
              <a:t>  </a:t>
            </a:r>
            <a:endParaRPr lang="zh-CN" altLang="en-US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96" y="6337688"/>
            <a:ext cx="1152492" cy="3890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grpSp>
        <p:nvGrpSpPr>
          <p:cNvPr id="4" name="组合 3"/>
          <p:cNvGrpSpPr/>
          <p:nvPr/>
        </p:nvGrpSpPr>
        <p:grpSpPr>
          <a:xfrm>
            <a:off x="-33561" y="6253773"/>
            <a:ext cx="12350879" cy="95955"/>
            <a:chOff x="-26763" y="3448539"/>
            <a:chExt cx="9263159" cy="95955"/>
          </a:xfrm>
        </p:grpSpPr>
        <p:sp>
          <p:nvSpPr>
            <p:cNvPr id="3" name="矩形 2"/>
            <p:cNvSpPr/>
            <p:nvPr userDrawn="1"/>
          </p:nvSpPr>
          <p:spPr bwMode="auto"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 userDrawn="1"/>
          </p:nvSpPr>
          <p:spPr bwMode="auto"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 bwMode="auto"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455303" y="635741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16" y="6298399"/>
            <a:ext cx="302772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" name="燕尾形 1"/>
          <p:cNvSpPr>
            <a:spLocks noChangeArrowheads="1"/>
          </p:cNvSpPr>
          <p:nvPr/>
        </p:nvSpPr>
        <p:spPr bwMode="auto">
          <a:xfrm>
            <a:off x="115485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>
            <a:spLocks noChangeArrowheads="1"/>
          </p:cNvSpPr>
          <p:nvPr/>
        </p:nvSpPr>
        <p:spPr bwMode="auto">
          <a:xfrm>
            <a:off x="11700935" y="330834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  <a:bevel/>
          </a:ln>
        </p:spPr>
        <p:txBody>
          <a:bodyPr anchor="ctr"/>
          <a:lstStyle/>
          <a:p>
            <a:pPr algn="ctr">
              <a:defRPr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transition spd="slow"/>
  <p:hf sldNum="0" hdr="0" ftr="0" dt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33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05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77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4930" indent="-22733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0">
          <a:gsLst>
            <a:gs pos="0">
              <a:srgbClr val="FBFBFB"/>
            </a:gs>
            <a:gs pos="50000">
              <a:srgbClr val="FBFBFB"/>
            </a:gs>
            <a:gs pos="100000">
              <a:srgbClr val="FFFFFF"/>
            </a:gs>
            <a:gs pos="100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07CDC74C-45ED-4A0C-A917-DE2C14D2390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24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4145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2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2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0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90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0.xml"/><Relationship Id="rId1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microsoft.com/office/2007/relationships/hdphoto" Target="../media/image54.wdp"/><Relationship Id="rId1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67.jpeg"/><Relationship Id="rId2" Type="http://schemas.microsoft.com/office/2007/relationships/hdphoto" Target="../media/image66.wdp"/><Relationship Id="rId1" Type="http://schemas.openxmlformats.org/officeDocument/2006/relationships/image" Target="../media/image6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7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image" Target="../media/image80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openxmlformats.org/officeDocument/2006/relationships/image" Target="../media/image86.jpeg"/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image" Target="../media/image8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9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93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00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3" Type="http://schemas.openxmlformats.org/officeDocument/2006/relationships/image" Target="../media/image95.png"/><Relationship Id="rId2" Type="http://schemas.openxmlformats.org/officeDocument/2006/relationships/oleObject" Target="../embeddings/oleObject2.bin"/><Relationship Id="rId1" Type="http://schemas.openxmlformats.org/officeDocument/2006/relationships/image" Target="../media/image9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99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image" Target="../media/image100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0.xml"/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0.xml"/><Relationship Id="rId4" Type="http://schemas.microsoft.com/office/2007/relationships/hdphoto" Target="../media/image109.wdp"/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image" Target="../media/image10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111.jpeg"/><Relationship Id="rId1" Type="http://schemas.openxmlformats.org/officeDocument/2006/relationships/image" Target="../media/image110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00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image" Target="../media/image112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18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0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9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04788" y="3993923"/>
            <a:ext cx="877754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673980" y="4628591"/>
            <a:ext cx="1110371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口腔颌面部感染，口腔颌面部损伤</a:t>
            </a:r>
            <a:endParaRPr lang="zh-CN" altLang="en-US" sz="4400" b="1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88410" y="5236450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教学团队   徐彩红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92885" y="1764251"/>
            <a:ext cx="4288353" cy="2954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（一）全身支持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疗法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营养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、水电解质平衡、控制体温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（二）抗生素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合理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使用、足量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有效。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（三）局部治疗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56796" y="977322"/>
            <a:ext cx="2478407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1786932" y="4503148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脓肿形成时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及时切开、充分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引流。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1786932" y="5067793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脓肿未形成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理疗。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1786932" y="5530957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急性炎症控制后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清除感染灶，如病原牙、死骨、异物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图片 5" descr="牙槽脓肿切开"/>
          <p:cNvPicPr>
            <a:picLocks noChangeAspect="1"/>
          </p:cNvPicPr>
          <p:nvPr/>
        </p:nvPicPr>
        <p:blipFill>
          <a:blip r:embed="rId1"/>
          <a:srcRect b="9421"/>
          <a:stretch>
            <a:fillRect/>
          </a:stretch>
        </p:blipFill>
        <p:spPr>
          <a:xfrm>
            <a:off x="7334885" y="1171575"/>
            <a:ext cx="2743200" cy="3425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08570" y="4718685"/>
            <a:ext cx="294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 牙槽脓肿切开引流术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下颌第三磨牙冠周炎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479425" y="2398877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第三磨牙萌出不全或阻生时，牙冠周围的软组织发生的炎症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664865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（一）定义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9425" y="2885400"/>
            <a:ext cx="9320987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常见于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18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～ 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25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岁的青年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252" y="97636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一、基本概念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4" y="4048758"/>
            <a:ext cx="770657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人类进化，下颌体缩短，萌出空间不足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25" y="3364814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（二）病因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479425" y="4510359"/>
            <a:ext cx="9794178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阻生或正在萌出的牙冠周围软组织盲袋，不易自洁，适宜致病菌生长繁殖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9425" y="4949372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局部血液循环障碍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出压力、咬伤、抵抗力下降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4" name="图片 13" descr="智齿冠周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2235" y="2334260"/>
            <a:ext cx="3402965" cy="23647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149963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磨牙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后区不适，轻微疼痛，无全身症状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533168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（一）炎症早期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81672" y="984250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二、临床表现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425" y="2572968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（二）炎症加重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9425" y="3167407"/>
            <a:ext cx="8041889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自发性跳痛，可放散至耳颞区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波及咬肌时，出现不同程度张口受限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咀嚼、吞咽时疼痛加剧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口腔清洁差而有口臭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全身不适，发热、畏寒、头痛、纳差、便秘等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6.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白细胞总数稍有升高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图片 6" descr="脸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0" y="2036445"/>
            <a:ext cx="4344670" cy="33997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970201"/>
            <a:ext cx="61028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（一）下颌第三磨牙萌出不全或阻生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（二）牙冠周围软组织红肿、糜烂、触痛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（三）在肿胀的龈瓣下可触及牙冠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（四）盲袋内常有脓性分泌物，有时形成冠周脓肿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（五）严重者可见舌腭弓和咽侧壁红肿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（六）患侧下颌下淋巴结肿大、触痛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81682" y="978568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三、口腔检查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4" name="Picture 2" descr="门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970395" y="1991995"/>
            <a:ext cx="3818255" cy="282003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1" name="文本占位符 10"/>
          <p:cNvSpPr>
            <a:spLocks noGrp="1"/>
          </p:cNvSpPr>
          <p:nvPr/>
        </p:nvSpPr>
        <p:spPr>
          <a:xfrm>
            <a:off x="6981825" y="4996815"/>
            <a:ext cx="3806825" cy="1073150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下颌第三磨牙慢性冠周炎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（可见第三磨牙萌出不全、冠周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和咽侧软组织红肿、张口受限）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2275840"/>
            <a:ext cx="660908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向下颌支外后：咬肌间隙脓肿、边缘性（低毒性）骨髓炎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向下颌支内后：翼下颌间隙、咽旁间隙、扁桃体周围脓肿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向下颌体前下方：第一磨牙颊侧前庭沟迁延性脓肿、瘘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向下颌体内侧：下颌下间隙脓肿、口底蜂窝织炎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716280" indent="-357505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向前外方：颊部脓肿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4048" y="880951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四、主要并发症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9425" y="1721771"/>
            <a:ext cx="87624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þ"/>
            </a:pP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冠周炎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骨膜旁脓肿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颌周间隙感染、脓肿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6" name="Picture 18" descr="8-03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367288" y="-235028"/>
            <a:ext cx="354488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占位符 10"/>
          <p:cNvSpPr>
            <a:spLocks noGrp="1"/>
          </p:cNvSpPr>
          <p:nvPr/>
        </p:nvSpPr>
        <p:spPr>
          <a:xfrm>
            <a:off x="7367270" y="3031490"/>
            <a:ext cx="3806825" cy="467360"/>
          </a:xfrm>
          <a:ln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水平面观感染向前后、内外扩散途径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273290" y="3393440"/>
            <a:ext cx="4148455" cy="2666737"/>
            <a:chOff x="5146675" y="1733550"/>
            <a:chExt cx="3849906" cy="3733800"/>
          </a:xfrm>
        </p:grpSpPr>
        <p:pic>
          <p:nvPicPr>
            <p:cNvPr id="28" name="Picture 27" descr="8-03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6675" y="1733550"/>
              <a:ext cx="3235325" cy="373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7986713" y="2054225"/>
              <a:ext cx="697627" cy="774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颞肌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7894638" y="2947988"/>
              <a:ext cx="697627" cy="774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咬肌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7529513" y="3657600"/>
              <a:ext cx="954107" cy="774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下颌骨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7529513" y="4175125"/>
              <a:ext cx="1467068" cy="774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下颌舌骨肌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33" name="Text Box 34"/>
            <p:cNvSpPr txBox="1">
              <a:spLocks noChangeArrowheads="1"/>
            </p:cNvSpPr>
            <p:nvPr/>
          </p:nvSpPr>
          <p:spPr bwMode="auto">
            <a:xfrm>
              <a:off x="5622925" y="3657600"/>
              <a:ext cx="396875" cy="77439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000">
                  <a:latin typeface="Times New Roman" panose="02020603050405020304"/>
                  <a:ea typeface="微软雅黑" panose="020B0503020204020204" pitchFamily="34" charset="-122"/>
                </a:rPr>
                <a:t>舌</a:t>
              </a:r>
              <a:endParaRPr lang="zh-CN" altLang="en-US" sz="200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/>
        </p:nvSpPr>
        <p:spPr>
          <a:xfrm>
            <a:off x="7620635" y="5808980"/>
            <a:ext cx="3365500" cy="372745"/>
          </a:xfrm>
          <a:ln>
            <a:noFill/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冠状面观感染向上下扩散途径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815247"/>
            <a:ext cx="10880210" cy="961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（一）根据病史、临床表现、口腔检查和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线片等可以作出正确诊断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（二）应注意与第一磨牙的感染、磨牙后区的癌肿、扁桃体周围脓肿引起的疼痛和张口受限鉴别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97254" y="98425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五、诊断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5" name="Picture 3" descr="门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55815" y="2975022"/>
            <a:ext cx="4343400" cy="314801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3" name="文本占位符 12"/>
          <p:cNvSpPr>
            <a:spLocks noGrp="1"/>
          </p:cNvSpPr>
          <p:nvPr/>
        </p:nvSpPr>
        <p:spPr>
          <a:xfrm>
            <a:off x="6754495" y="5048250"/>
            <a:ext cx="3160395" cy="1212850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慢性冠周炎引起的皮瘘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178050"/>
            <a:ext cx="5908675" cy="24098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局部以消炎、镇痛、建立引流为主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3%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双氧水和生理盐水用钝头针依次冲洗盲袋，擦干，上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10%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碘合剂和冰硼散或冠周炎膜；有冠周脓肿时应切开引流）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全身应注意休息、流食、勤漱口、抗生素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552221"/>
            <a:ext cx="23391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（一）急性期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3653" y="978096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六、治疗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Picture 2" descr="8-04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387954" y="1737122"/>
            <a:ext cx="5194300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7353796" y="5403506"/>
            <a:ext cx="2698175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下颌第三磨牙冠周脓肿切开引流</a:t>
            </a:r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" name="Picture 3" descr="8-05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09359" y="1741113"/>
            <a:ext cx="37338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080109" y="4739901"/>
            <a:ext cx="180049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冠周龈瓣楔形切除术</a:t>
            </a:r>
            <a:endParaRPr lang="zh-CN" altLang="en-US" dirty="0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8259646" y="4339673"/>
            <a:ext cx="1441420" cy="377283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切口切除后缝合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08735" y="2863215"/>
            <a:ext cx="51555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以去除病因为主，可视具体情况或消除盲袋、或拔除病灶牙（有经久不愈面颊瘘时可搔刮或切除之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）。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1308735" y="1741170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（二）慢性期</a:t>
            </a:r>
            <a:endParaRPr lang="zh-CN" altLang="en-US" sz="2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颌面部间隙感染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479425" y="2272547"/>
            <a:ext cx="11237913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颌面部间隙感染是颌面和口咽区潜在间隙中的化脓性炎症的总称。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弥散期称蜂窝织炎，化脓局限时称脓肿。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610250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（一）定义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2824" y="978096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一、基本概念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6" y="3948510"/>
            <a:ext cx="11237912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皮下组织、肌、唾液腺、颌骨之间充填有疏松结缔组织或脂肪，血管、神经、淋巴管、唾液腺导管走行其间，相邻的结构之间相互连通，生理上具有缓冲运动产生的张力的作用，当感染侵入这些间隙时，疏松结缔组织液化、炎症产物充填时才显出间隙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25" y="3209845"/>
            <a:ext cx="41344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（二）颌面部的潜在间隙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1624480" y="2483198"/>
            <a:ext cx="8910351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咬肌下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间隙、翼下颌间隙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下颌下间隙、咽旁间隙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舌下间隙、颏下间隙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颊间隙、眶下间隙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尖牙凹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间隙、眶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周间隙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颞间隙、颞下间隙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8080" y="1744962"/>
            <a:ext cx="34163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（三）颌面部的间隙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6207" y="97809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一、基本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概念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第九章 口腔颌面部感染</a:t>
            </a:r>
            <a:br>
              <a:rPr lang="zh-CN" altLang="en-US" sz="3200" b="1" dirty="0">
                <a:solidFill>
                  <a:srgbClr val="2B2F3A"/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 sz="3200"/>
          </a:p>
        </p:txBody>
      </p:sp>
      <p:sp>
        <p:nvSpPr>
          <p:cNvPr id="46" name="椭圆 45"/>
          <p:cNvSpPr/>
          <p:nvPr/>
        </p:nvSpPr>
        <p:spPr>
          <a:xfrm>
            <a:off x="3535112" y="1479171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112" y="2490061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112" y="3448196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112" y="4425432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514" y="145240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概述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514" y="2443529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下颌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第三磨牙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冠周炎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513" y="3448196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颌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面部间隙感染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513" y="4368430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颌骨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骨髓炎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90040" y="1418172"/>
            <a:ext cx="1067065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（一）牙源性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冠周炎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、根尖周炎、颌骨骨髓炎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（二）腺源性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扁桃体炎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、唾液腺炎、淋巴结炎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扩散。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（三）血源性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败血症。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（四）其他原因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感染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创伤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、疖痈、坏死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性黏液腺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周围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炎。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病原菌：溶血性链球菌、金黄色葡萄球菌、混合性细菌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感染。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8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3653" y="827376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二、病因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94029" y="1592570"/>
            <a:ext cx="10401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（一）一般为急性炎症过程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（二）化脓性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561" y="978960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三、临床表现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828039" y="2799761"/>
            <a:ext cx="8829711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局部红、肿、热、痛、功能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障碍。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蓄脓较浅时常可扪及波动感，脓肿深在时局部凹陷性水肿和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压痛。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中毒症状：高热、寒战、白细胞升高、纳差、全身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不适。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4029" y="4171728"/>
            <a:ext cx="104012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（三）腐败坏死性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79474" y="4810406"/>
            <a:ext cx="10702706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局部广泛水肿、皮下气肿、可触及捻发音，红、热体征可不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明显。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中毒症状：体温和白细胞有时较低，短期内出现全身衰竭、昏迷、中毒性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休克。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1260" y="1960775"/>
            <a:ext cx="112678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牙源性的表现较为剧烈，腺源性的相对较缓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成年人症状相对较轻，婴幼儿有时表现得非常严重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可以是单个间隙，也可以累及多个间隙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1680" y="98425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三、临床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表现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" name="Picture 2" descr="吉百田1唇痈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7471" y="1592953"/>
            <a:ext cx="1955800" cy="281940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1404661" y="4642557"/>
            <a:ext cx="1441420" cy="7004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唇痈引起的眶周</a:t>
            </a:r>
            <a:endParaRPr lang="zh-CN" altLang="en-US" dirty="0"/>
          </a:p>
          <a:p>
            <a:r>
              <a:rPr lang="zh-CN" altLang="en-US" dirty="0"/>
              <a:t>和眶下间隙感染</a:t>
            </a:r>
            <a:endParaRPr lang="zh-CN" altLang="en-US" dirty="0"/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8686143" y="4715647"/>
            <a:ext cx="1980029" cy="7004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翼下颌、咬肌下、颞、</a:t>
            </a:r>
            <a:endParaRPr lang="zh-CN" altLang="en-US" dirty="0"/>
          </a:p>
          <a:p>
            <a:r>
              <a:rPr lang="zh-CN" altLang="en-US" dirty="0"/>
              <a:t>颞下多间隙感染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8717137" y="1773772"/>
            <a:ext cx="1941677" cy="2611730"/>
            <a:chOff x="2794000" y="1219200"/>
            <a:chExt cx="2447925" cy="3429000"/>
          </a:xfrm>
        </p:grpSpPr>
        <p:pic>
          <p:nvPicPr>
            <p:cNvPr id="22" name="Picture 6" descr="张志仁1颞嚼翼颌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4000" y="1219200"/>
              <a:ext cx="2349500" cy="3429000"/>
            </a:xfrm>
            <a:prstGeom prst="rect">
              <a:avLst/>
            </a:prstGeom>
            <a:noFill/>
            <a:ln w="28575">
              <a:solidFill>
                <a:srgbClr val="006600"/>
              </a:solidFill>
              <a:miter lim="800000"/>
              <a:headEnd/>
              <a:tailEnd/>
            </a:ln>
          </p:spPr>
        </p:pic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013325" y="1828800"/>
              <a:ext cx="228600" cy="38100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7" name="Picture 11" descr="谢玮0210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3324" y="1878899"/>
            <a:ext cx="1825625" cy="251460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5285657" y="4747577"/>
            <a:ext cx="1723292" cy="48761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上颈深部间隙脓肿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125371" y="2332936"/>
            <a:ext cx="848941" cy="440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03292" y="2562242"/>
            <a:ext cx="344849" cy="3115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961600" y="2267358"/>
            <a:ext cx="1327912" cy="3115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" name="Picture 4" descr="霍世清口底蜂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81065" y="1779180"/>
            <a:ext cx="3200400" cy="2581275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535803" y="4610009"/>
            <a:ext cx="126188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口底蜂窝织炎</a:t>
            </a:r>
            <a:endParaRPr lang="zh-CN" altLang="en-US" dirty="0"/>
          </a:p>
        </p:txBody>
      </p:sp>
      <p:pic>
        <p:nvPicPr>
          <p:cNvPr id="25" name="Picture 9" descr="杨学军颊间隙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6167" y="1544230"/>
            <a:ext cx="3200400" cy="2816225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8095656" y="4613519"/>
            <a:ext cx="1082348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颊间隙感染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636830" y="1558974"/>
            <a:ext cx="1522054" cy="440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564849"/>
            <a:ext cx="57907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（一）病史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：（自习）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（二）症状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：（自习）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（三）体征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：（自习）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（四）血常规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：白细胞总数和分类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计数。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（五）影像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超。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（六）穿刺抽脓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4226" y="97896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四、诊断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630150" y="5437902"/>
            <a:ext cx="9685176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黄色黏稠或脓血混合（桃花脓）或灰暗而稀薄，恶臭。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670176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（一）全身治疗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4226" y="97896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9425" y="2300140"/>
            <a:ext cx="10776180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支持疗法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降温，营养，水电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平衡。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抗生素治疗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头孢霉素类、青霉素类、大环内酯类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、喹诺酮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类、硝基咪唑类（合并厌氧菌感染时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中药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清热解毒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剂。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足量、足程、有效，根据细菌培养和药敏试验及时进行调整。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722633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（二）局部治疗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929" y="978968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9425" y="2375555"/>
            <a:ext cx="10568020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炎症早期：外敷如意金黄散、六合丹，理疗、封闭和针灸，促进炎症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消散。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形成脓肿：及时切开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引流。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）使脓液和坏死感染物迅速排出，减少毒素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吸收；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）减小张力、减轻肿痛，缓解对呼吸道和咽腔的压迫，避免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窒息；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）防止向邻近间隙、颅内、纵隔和血液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扩散；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）防止发生边缘性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骨髓炎。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8205" y="1826276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（三）切开引流术要点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16080" y="98426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8778" y="2450969"/>
            <a:ext cx="11035005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有利于引流：脓肿低位切开；切口足够大；进入各个脓腔；必要时切开部分肌肉附着和骨膜；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口内或表浅切口用橡皮条引流，深部脓肿用橡皮管或“烟卷”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引流。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不影响面容：尽可能口内切开；切口尽可能隐蔽；不能避免的面部切口要沿皮纹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方向。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避开重要结构：钝性戳开、撑开脓腔，避免损伤面神经、知名动静脉、大涎腺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导管。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手法要稳准、快速、轻柔，切忌挤压脓肿，以免感染扩散；深部脓肿可用穿刺针导引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方向。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换药原则：脓多勤换，脓少少换；充分引流，引流条且换且退，直到没有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分泌物。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" name="Picture 3" descr="8-08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642086" y="1147824"/>
            <a:ext cx="2144712" cy="304800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pic>
        <p:nvPicPr>
          <p:cNvPr id="15" name="Picture 4" descr="8-1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5141" y="1526139"/>
            <a:ext cx="2895600" cy="262255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474337" y="4469207"/>
            <a:ext cx="1800493" cy="166994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dirty="0"/>
              <a:t>常用的口外引流切口</a:t>
            </a:r>
            <a:endParaRPr lang="zh-CN" altLang="en-US" dirty="0"/>
          </a:p>
          <a:p>
            <a:pPr algn="l"/>
            <a:r>
              <a:rPr lang="en-US" altLang="zh-CN"/>
              <a:t>1</a:t>
            </a:r>
            <a:r>
              <a:rPr lang="en-US" altLang="zh-CN" dirty="0"/>
              <a:t>.</a:t>
            </a:r>
            <a:r>
              <a:rPr lang="zh-CN" altLang="en-US" dirty="0"/>
              <a:t>颞部头皮内切口</a:t>
            </a:r>
            <a:endParaRPr lang="zh-CN" altLang="en-US" dirty="0"/>
          </a:p>
          <a:p>
            <a:pPr algn="l"/>
            <a:r>
              <a:rPr lang="en-US" altLang="zh-CN"/>
              <a:t>2</a:t>
            </a:r>
            <a:r>
              <a:rPr lang="en-US" altLang="zh-CN" dirty="0"/>
              <a:t>.</a:t>
            </a:r>
            <a:r>
              <a:rPr lang="zh-CN" altLang="en-US" dirty="0"/>
              <a:t>耳前切口</a:t>
            </a:r>
            <a:endParaRPr lang="zh-CN" altLang="en-US" dirty="0"/>
          </a:p>
          <a:p>
            <a:pPr algn="l"/>
            <a:r>
              <a:rPr lang="en-US" altLang="zh-CN"/>
              <a:t>3</a:t>
            </a:r>
            <a:r>
              <a:rPr lang="en-US" altLang="zh-CN" dirty="0"/>
              <a:t>.</a:t>
            </a:r>
            <a:r>
              <a:rPr lang="zh-CN" altLang="en-US" dirty="0"/>
              <a:t>下颌下切口</a:t>
            </a:r>
            <a:endParaRPr lang="zh-CN" altLang="en-US" dirty="0"/>
          </a:p>
          <a:p>
            <a:pPr algn="l"/>
            <a:r>
              <a:rPr lang="en-US" altLang="zh-CN"/>
              <a:t>4</a:t>
            </a:r>
            <a:r>
              <a:rPr lang="en-US" altLang="zh-CN" dirty="0"/>
              <a:t>.</a:t>
            </a:r>
            <a:r>
              <a:rPr lang="zh-CN" altLang="en-US" dirty="0"/>
              <a:t>上颈部切口</a:t>
            </a:r>
            <a:endParaRPr lang="zh-CN" altLang="en-US" dirty="0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100574" y="4541855"/>
            <a:ext cx="2244771" cy="41006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口底蜂窝织炎引流切口</a:t>
            </a:r>
            <a:endParaRPr lang="zh-CN" altLang="en-US" dirty="0"/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878570" y="4602148"/>
            <a:ext cx="1807748" cy="40193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lnSpcReduction="10000"/>
          </a:bodyPr>
          <a:lstStyle>
            <a:lvl1pPr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latin typeface="Times New Roman" panose="02020603050405020304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口内前庭沟切口</a:t>
            </a:r>
            <a:endParaRPr lang="zh-CN" altLang="en-US" dirty="0"/>
          </a:p>
        </p:txBody>
      </p:sp>
      <p:pic>
        <p:nvPicPr>
          <p:cNvPr id="23" name="Picture 10" descr="8-0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8813" y="1304314"/>
            <a:ext cx="2706688" cy="2895600"/>
          </a:xfrm>
          <a:prstGeom prst="rect">
            <a:avLst/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463550" y="10829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962585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556736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327838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21808" y="1861203"/>
            <a:ext cx="6942463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颌面部感染的特点，下颌第三磨牙冠周炎的表现诊断和治疗</a:t>
            </a:r>
            <a:endParaRPr lang="en-US" altLang="zh-CN" dirty="0"/>
          </a:p>
        </p:txBody>
      </p:sp>
      <p:sp>
        <p:nvSpPr>
          <p:cNvPr id="35" name="文本框 34"/>
          <p:cNvSpPr txBox="1"/>
          <p:nvPr/>
        </p:nvSpPr>
        <p:spPr>
          <a:xfrm>
            <a:off x="3021808" y="3465952"/>
            <a:ext cx="6942463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颌面部各个间隙感染的来源、表现和脓肿切开引流的位置</a:t>
            </a:r>
            <a:endParaRPr lang="en-US" altLang="zh-CN" dirty="0"/>
          </a:p>
        </p:txBody>
      </p:sp>
      <p:sp>
        <p:nvSpPr>
          <p:cNvPr id="36" name="文本框 35"/>
          <p:cNvSpPr txBox="1"/>
          <p:nvPr/>
        </p:nvSpPr>
        <p:spPr>
          <a:xfrm>
            <a:off x="3021808" y="5043867"/>
            <a:ext cx="6942463" cy="499432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buClrTx/>
              <a:buSzTx/>
              <a:buFontTx/>
              <a:buNone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各种颌骨骨髓炎的表现、诊断；颜面部疖痈的治疗原则</a:t>
            </a:r>
            <a:endParaRPr lang="en-US" altLang="zh-CN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795493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（四）不同间隙脓肿切口选择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14336" y="97896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9425" y="2534157"/>
            <a:ext cx="11053211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眶下间隙：口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内前庭沟切口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尖牙凹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内前庭沟切口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下颌下间隙：下颌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颊间隙：口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内颊黏膜切口或下颌下切口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咬肌下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内下颌支外侧切口或下颌下切口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翼下颌间隙：口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内下颌支前缘切口或下颌下切口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咽旁间隙：咽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旁黏膜切口或下颌下切口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795493"/>
            <a:ext cx="11196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（四）不同间隙脓肿切口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选择</a:t>
            </a:r>
            <a:endParaRPr lang="zh-CN" altLang="en-US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41916" y="983350"/>
            <a:ext cx="18261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五、</a:t>
            </a:r>
            <a:r>
              <a:rPr lang="zh-CN" altLang="en-US" sz="3200" b="1" dirty="0" smtClean="0">
                <a:latin typeface="Times New Roman" panose="02020603050405020304"/>
                <a:ea typeface="微软雅黑" panose="020B0503020204020204" pitchFamily="34" charset="-122"/>
              </a:rPr>
              <a:t>治疗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622948" y="2450969"/>
            <a:ext cx="11053212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颞间隙：头皮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颞下间隙：头皮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内切口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口底、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下颌下间隙：颏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下切口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下颌下切口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颞下、翼下颌、咽旁多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间隙：颌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下切口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头皮内切口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注：口内切口或头皮内切口应辅以体位引流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第四节 颌骨骨髓炎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807370" y="2605592"/>
            <a:ext cx="11223023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各种致病因子侵入颌骨引起骨组织感染，包括骨膜、骨皮质、骨髓及其中的血管、神经的炎症。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5258" y="1723452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（一）定义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81678" y="979707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一、基本概念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07371" y="3595727"/>
            <a:ext cx="11223022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化脓性颌骨骨髓炎（牙源性、创伤性）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中央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性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病变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始发于松质骨和骨髓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边缘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性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病变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始发于骨膜和骨皮质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887" y="2981690"/>
            <a:ext cx="1980029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（二）分类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807085" y="5065087"/>
            <a:ext cx="9794178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婴幼儿上颌骨骨髓炎（血源性）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807085" y="5575245"/>
            <a:ext cx="770657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放射性颌骨骨髓炎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356088"/>
            <a:ext cx="974115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持续性剧痛，放散痛，患牙及邻牙松动，有叩痛，前庭沟丰满，面颊肿胀。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721761"/>
            <a:ext cx="916148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（一）急性局限型：常见为牙槽脓肿，多由根尖感染引起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42693" y="978096"/>
            <a:ext cx="428835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二、中央性颌骨骨髓炎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5" y="3502581"/>
            <a:ext cx="11237913" cy="19492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持续性剧痛，放散痛，短期内多数牙松动，前庭沟丰满，龈沟溢脓，面颊肿胀，可出现下唇麻木和张口受限，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周以后影像学可见颌骨骨质广泛破坏。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全身中毒症状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明显。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若拖延治疗，或病情恶化，或转入慢性期，可发生病理性骨折、咬合错乱和面部畸形。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25" y="2858187"/>
            <a:ext cx="916308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（二）急性弥散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型</a:t>
            </a:r>
            <a:r>
              <a:rPr lang="en-US" altLang="zh-CN" sz="2800" b="1" dirty="0" smtClean="0"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下颌</a:t>
            </a: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牙槽脓肿不易引流而在骨内扩散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91269" y="5680493"/>
            <a:ext cx="5041765" cy="418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参阅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[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邱蔚六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口腔颌面外科学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版，人民卫生出版社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]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692258" y="1677051"/>
            <a:ext cx="6807484" cy="3636864"/>
            <a:chOff x="2455506" y="0"/>
            <a:chExt cx="8077200" cy="5456237"/>
          </a:xfrm>
        </p:grpSpPr>
        <p:pic>
          <p:nvPicPr>
            <p:cNvPr id="7" name="Picture 14" descr="张彩琴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455506" y="0"/>
              <a:ext cx="8077200" cy="5456237"/>
            </a:xfrm>
            <a:prstGeom prst="rect">
              <a:avLst/>
            </a:prstGeom>
            <a:noFill/>
            <a:ln w="28575">
              <a:solidFill>
                <a:srgbClr val="006600"/>
              </a:solidFill>
              <a:miter lim="800000"/>
              <a:headEnd/>
              <a:tailEnd/>
            </a:ln>
          </p:spPr>
        </p:pic>
        <p:sp>
          <p:nvSpPr>
            <p:cNvPr id="8" name="Line 15"/>
            <p:cNvSpPr>
              <a:spLocks noChangeShapeType="1"/>
            </p:cNvSpPr>
            <p:nvPr/>
          </p:nvSpPr>
          <p:spPr bwMode="auto">
            <a:xfrm>
              <a:off x="8475306" y="2362200"/>
              <a:ext cx="457200" cy="152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>
              <a:off x="8170506" y="2819400"/>
              <a:ext cx="457200" cy="152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7789506" y="3581400"/>
              <a:ext cx="457200" cy="152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 flipH="1" flipV="1">
              <a:off x="8627706" y="4038600"/>
              <a:ext cx="381000" cy="304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H="1" flipV="1">
              <a:off x="9161106" y="3429000"/>
              <a:ext cx="381000" cy="304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 flipV="1">
              <a:off x="9542106" y="2895600"/>
              <a:ext cx="381000" cy="76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0" y="5695315"/>
            <a:ext cx="2091055" cy="373380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中央性颌骨骨髓炎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262433"/>
            <a:ext cx="11237913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多见于年轻人，好发于下颌支外侧，常由下颌第三磨牙冠周炎引起的颌周间隙感染而来，急性期不易发现，临床常见为慢性期。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666810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（一）发病情况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16475" y="978096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三、边缘性（低毒性）颌骨骨髓炎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5" y="3721595"/>
            <a:ext cx="11237913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或因间隙脓肿未能及时排除，溶解骨膜造成骨皮质营养中断，发生脱钙、疏松、软化，形成表浅小块死骨；或因炎症与机体抵抗力处于僵持阶段而出现炎性增生，在颌骨表面出现成骨表现。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425" y="3131405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（二）临床病理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479425" y="2271861"/>
            <a:ext cx="11237913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可在下颌角区或腮腺咬肌区出现炎性浸润硬块、凹陷性水肿、压痛，张口受限，瘘口溢脓可混杂有死骨碎屑，骨面粗糙；引流不通时炎症可反复急性发作，甚至引发中央性颌骨骨髓炎。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627541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（三）临床表现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03729" y="987523"/>
            <a:ext cx="7571303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三、边缘性（低毒性）颌骨骨髓炎（续）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8704580" y="5538470"/>
            <a:ext cx="3487420" cy="471805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边缘性（低毒性）颌骨骨髓炎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23009" y="1064106"/>
            <a:ext cx="7158856" cy="4224925"/>
            <a:chOff x="807982" y="76200"/>
            <a:chExt cx="7435961" cy="5567363"/>
          </a:xfrm>
        </p:grpSpPr>
        <p:pic>
          <p:nvPicPr>
            <p:cNvPr id="13" name="Picture 3" descr="朱梅英GARRY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728913" y="76200"/>
              <a:ext cx="3697287" cy="5567363"/>
            </a:xfrm>
            <a:prstGeom prst="rect">
              <a:avLst/>
            </a:prstGeom>
            <a:noFill/>
            <a:ln w="28575">
              <a:solidFill>
                <a:srgbClr val="006600"/>
              </a:solidFill>
              <a:miter lim="800000"/>
              <a:headEnd/>
              <a:tailEnd/>
            </a:ln>
          </p:spPr>
        </p:pic>
        <p:sp>
          <p:nvSpPr>
            <p:cNvPr id="14" name="Line 4"/>
            <p:cNvSpPr>
              <a:spLocks noChangeShapeType="1"/>
            </p:cNvSpPr>
            <p:nvPr/>
          </p:nvSpPr>
          <p:spPr bwMode="auto">
            <a:xfrm>
              <a:off x="2362200" y="2286000"/>
              <a:ext cx="914400" cy="304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>
              <a:off x="2819400" y="3429000"/>
              <a:ext cx="45720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6"/>
            <p:cNvSpPr>
              <a:spLocks noChangeShapeType="1"/>
            </p:cNvSpPr>
            <p:nvPr/>
          </p:nvSpPr>
          <p:spPr bwMode="auto">
            <a:xfrm flipV="1">
              <a:off x="3048000" y="4191000"/>
              <a:ext cx="381000" cy="304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 flipV="1">
              <a:off x="3733800" y="4648200"/>
              <a:ext cx="228600" cy="5334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 flipH="1">
              <a:off x="4876800" y="2667000"/>
              <a:ext cx="1752600" cy="9144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6613525" y="2345715"/>
              <a:ext cx="1630418" cy="6691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第三磨牙阻生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807982" y="1828800"/>
              <a:ext cx="1630418" cy="12167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下颌支表面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骨质高度增生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4294967295"/>
          </p:nvPr>
        </p:nvSpPr>
        <p:spPr>
          <a:xfrm>
            <a:off x="0" y="1417955"/>
            <a:ext cx="2091055" cy="3727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latin typeface="Times New Roman" panose="02020603050405020304"/>
                <a:ea typeface="微软雅黑" panose="020B0503020204020204" pitchFamily="34" charset="-122"/>
              </a:rPr>
              <a:t>中央性颌骨骨髓炎</a:t>
            </a:r>
            <a:endParaRPr lang="zh-CN" altLang="en-US" sz="19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95376" y="1630836"/>
            <a:ext cx="8083468" cy="4240329"/>
            <a:chOff x="1520889" y="426306"/>
            <a:chExt cx="10610009" cy="6279617"/>
          </a:xfrm>
        </p:grpSpPr>
        <p:pic>
          <p:nvPicPr>
            <p:cNvPr id="13" name="Picture 3" descr="徐燕A04062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625698" y="426306"/>
              <a:ext cx="3298825" cy="4038600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14" name="Picture 4" descr="徐燕P04033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14802" y="485192"/>
              <a:ext cx="5867400" cy="3178176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15" name="Picture 5" descr="徐燕CT040330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0889" y="3913511"/>
              <a:ext cx="2355850" cy="2792412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19" name="Picture 7" descr="徐燕SCT040330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625698" y="4780674"/>
              <a:ext cx="3505200" cy="1919287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  <p:pic>
          <p:nvPicPr>
            <p:cNvPr id="21" name="Picture 8" descr="徐燕CT0403302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69313" y="3894849"/>
              <a:ext cx="4133850" cy="2805112"/>
            </a:xfrm>
            <a:prstGeom prst="rect">
              <a:avLst/>
            </a:prstGeom>
            <a:noFill/>
            <a:ln w="9525">
              <a:solidFill>
                <a:srgbClr val="006600"/>
              </a:solidFill>
              <a:miter lim="800000"/>
              <a:headEnd/>
              <a:tailEnd/>
            </a:ln>
          </p:spPr>
        </p:pic>
      </p:grpSp>
      <p:sp>
        <p:nvSpPr>
          <p:cNvPr id="22" name="矩形 21"/>
          <p:cNvSpPr/>
          <p:nvPr/>
        </p:nvSpPr>
        <p:spPr>
          <a:xfrm>
            <a:off x="2858202" y="5768325"/>
            <a:ext cx="6099113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低毒性颌骨骨髓炎</a:t>
            </a: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年引起中央性颌骨骨髓炎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3715" name="图片 243714" descr="05"/>
          <p:cNvPicPr>
            <a:picLocks noChangeAspect="1"/>
          </p:cNvPicPr>
          <p:nvPr/>
        </p:nvPicPr>
        <p:blipFill>
          <a:blip r:embed="rId1">
            <a:lum bright="-6000"/>
          </a:blip>
          <a:srcRect t="3886" r="55490" b="14458"/>
          <a:stretch>
            <a:fillRect/>
          </a:stretch>
        </p:blipFill>
        <p:spPr>
          <a:xfrm>
            <a:off x="8099425" y="2802890"/>
            <a:ext cx="2425700" cy="3434080"/>
          </a:xfrm>
          <a:prstGeom prst="rect">
            <a:avLst/>
          </a:prstGeom>
          <a:noFill/>
          <a:ln w="9525" cap="flat" cmpd="sng">
            <a:solidFill>
              <a:srgbClr val="66FF33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604520"/>
          </a:xfrm>
        </p:spPr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第六节 颜面部疖，痈</a:t>
            </a:r>
            <a:endParaRPr lang="zh-CN" altLang="en-US" sz="3200"/>
          </a:p>
        </p:txBody>
      </p:sp>
      <p:sp>
        <p:nvSpPr>
          <p:cNvPr id="236546" name="矩形 236545"/>
          <p:cNvSpPr/>
          <p:nvPr/>
        </p:nvSpPr>
        <p:spPr>
          <a:xfrm>
            <a:off x="2208213" y="620713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p>
            <a:pPr indent="0"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6547" name="内容占位符 236546"/>
          <p:cNvSpPr>
            <a:spLocks noGrp="1" noRot="1"/>
          </p:cNvSpPr>
          <p:nvPr>
            <p:ph idx="1"/>
          </p:nvPr>
        </p:nvSpPr>
        <p:spPr>
          <a:xfrm>
            <a:off x="739140" y="1492251"/>
            <a:ext cx="10972800" cy="4525963"/>
          </a:xfrm>
        </p:spPr>
        <p:txBody>
          <a:bodyPr vert="horz" wrap="square" lIns="90000" tIns="46800" rIns="90000" bIns="46800" anchor="t"/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疖    单一毛囊及其附件的急性化脓性炎症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       病变局限于皮肤浅层组织     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痈     相邻多个毛囊及其附件同时发病，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        病变常波及皮肤深层及毛囊组织间，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         向皮下层扩散，范围广泛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pic>
        <p:nvPicPr>
          <p:cNvPr id="242690" name="图片 242689" descr="未标题-2"/>
          <p:cNvPicPr>
            <a:picLocks noChangeAspect="1"/>
          </p:cNvPicPr>
          <p:nvPr/>
        </p:nvPicPr>
        <p:blipFill>
          <a:blip r:embed="rId2">
            <a:lum bright="-6000" contrast="30000"/>
          </a:blip>
          <a:stretch>
            <a:fillRect/>
          </a:stretch>
        </p:blipFill>
        <p:spPr>
          <a:xfrm>
            <a:off x="7415530" y="1101090"/>
            <a:ext cx="3178175" cy="2345690"/>
          </a:xfrm>
          <a:prstGeom prst="rect">
            <a:avLst/>
          </a:prstGeom>
          <a:noFill/>
          <a:ln w="9525" cap="flat" cmpd="sng">
            <a:solidFill>
              <a:srgbClr val="66FF33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第一节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概述</a:t>
            </a:r>
            <a:br>
              <a:rPr lang="en-US" altLang="zh-CN" sz="573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854006"/>
            <a:ext cx="5057795" cy="2807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（一）口腔、鼻腔、鼻旁窦常驻有各种细菌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（二）牙源性感染是口腔颌面部独有的感染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（三）感染容易沿潜在的筋膜间隙扩散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（四）颌面部血液和淋巴循环丰富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（五）经内眦静脉、翼静脉丛等颅内外交通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（六）颜面部皮脂腺、毛囊和汗腺丰富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22158" y="98425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一、口腔颌面部感染的特点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810756" y="1853955"/>
            <a:ext cx="3888316" cy="4058772"/>
            <a:chOff x="76200" y="1219200"/>
            <a:chExt cx="4343400" cy="4511675"/>
          </a:xfrm>
        </p:grpSpPr>
        <p:pic>
          <p:nvPicPr>
            <p:cNvPr id="7" name="Picture 3" descr="8-01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17588" y="1219200"/>
              <a:ext cx="3402012" cy="451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00944" y="2895600"/>
              <a:ext cx="1237675" cy="564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内眦静脉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76200" y="3686176"/>
              <a:ext cx="1237675" cy="564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上唇静脉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76200" y="4162424"/>
              <a:ext cx="1237675" cy="564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下唇静脉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268288" y="4514850"/>
              <a:ext cx="979825" cy="5644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面静脉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2057400" y="4267200"/>
              <a:ext cx="1447800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 flipH="1">
              <a:off x="2057400" y="2819400"/>
              <a:ext cx="685800" cy="144780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2819400" y="2819400"/>
              <a:ext cx="685800" cy="144780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" name="文本占位符 10"/>
          <p:cNvSpPr>
            <a:spLocks noGrp="1"/>
          </p:cNvSpPr>
          <p:nvPr/>
        </p:nvSpPr>
        <p:spPr>
          <a:xfrm>
            <a:off x="5964555" y="5836285"/>
            <a:ext cx="2423160" cy="372745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面部的“危险三角区”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525959" y="1123315"/>
            <a:ext cx="4365686" cy="3251835"/>
            <a:chOff x="4227984" y="434416"/>
            <a:chExt cx="4365686" cy="3251835"/>
          </a:xfrm>
        </p:grpSpPr>
        <p:pic>
          <p:nvPicPr>
            <p:cNvPr id="20" name="Picture 13" descr="8-012"/>
            <p:cNvPicPr>
              <a:picLocks noChangeAspect="1" noChangeArrowheads="1"/>
            </p:cNvPicPr>
            <p:nvPr/>
          </p:nvPicPr>
          <p:blipFill>
            <a:blip r:embed="rId2"/>
            <a:srcRect t="7404" r="14433" b="6817"/>
            <a:stretch>
              <a:fillRect/>
            </a:stretch>
          </p:blipFill>
          <p:spPr bwMode="auto">
            <a:xfrm>
              <a:off x="5333580" y="434416"/>
              <a:ext cx="3260090" cy="3251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4227984" y="1171575"/>
              <a:ext cx="1338828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眼上下静脉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4532783" y="1661636"/>
              <a:ext cx="1107996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眶下静脉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3" name="Text Box 16"/>
            <p:cNvSpPr txBox="1">
              <a:spLocks noChangeArrowheads="1"/>
            </p:cNvSpPr>
            <p:nvPr/>
          </p:nvSpPr>
          <p:spPr bwMode="auto">
            <a:xfrm>
              <a:off x="4816391" y="2437089"/>
              <a:ext cx="877163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Times New Roman" panose="02020603050405020304"/>
                  <a:ea typeface="微软雅黑" panose="020B0503020204020204" pitchFamily="34" charset="-122"/>
                </a:rPr>
                <a:t>面静脉</a:t>
              </a:r>
              <a:endParaRPr lang="zh-CN" altLang="en-US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7696200" y="914400"/>
              <a:ext cx="877163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海绵窦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7772400" y="1752600"/>
              <a:ext cx="646331" cy="507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>
                  <a:latin typeface="Times New Roman" panose="02020603050405020304"/>
                  <a:ea typeface="微软雅黑" panose="020B0503020204020204" pitchFamily="34" charset="-122"/>
                </a:rPr>
                <a:t>翼丛</a:t>
              </a: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/>
        </p:nvSpPr>
        <p:spPr>
          <a:xfrm>
            <a:off x="9074785" y="4409440"/>
            <a:ext cx="2796540" cy="373380"/>
          </a:xfr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200" indent="-4572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4135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990600" indent="-3810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5240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6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2133600" indent="-304800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741295" indent="-302895" algn="l" rtl="0" eaLnBrk="0" fontAlgn="base" hangingPunct="0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  <a:lvl6pPr marL="33508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6pPr>
            <a:lvl7pPr marL="39604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7pPr>
            <a:lvl8pPr marL="45700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8pPr>
            <a:lvl9pPr marL="5179695" indent="-302895" algn="l" rtl="0" fontAlgn="base">
              <a:spcBef>
                <a:spcPts val="13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35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面部静脉与海绵窦交通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44738" name="内容占位符 244737"/>
          <p:cNvSpPr>
            <a:spLocks noGrp="1"/>
          </p:cNvSpPr>
          <p:nvPr>
            <p:ph idx="1"/>
          </p:nvPr>
        </p:nvSpPr>
        <p:spPr>
          <a:xfrm>
            <a:off x="609600" y="1600200"/>
            <a:ext cx="6144895" cy="4526280"/>
          </a:xfrm>
        </p:spPr>
        <p:txBody>
          <a:bodyPr/>
          <a:p>
            <a:pPr algn="just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   口腔颌面部感染中面部疖痈最易发生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全身并发症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疖痈的病源菌毒力强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解剖特点：危险三角区（鼻根至双侧口角）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面唇部生理性活动易致感染扩散  </a:t>
            </a:r>
            <a:r>
              <a:rPr lang="zh-CN" altLang="en-US" sz="2800" b="1" dirty="0">
                <a:solidFill>
                  <a:srgbClr val="C00000"/>
                </a:solidFill>
                <a:ea typeface="楷体_GB2312" pitchFamily="49" charset="-122"/>
                <a:sym typeface="+mn-ea"/>
              </a:rPr>
              <a:t>海绵窦血栓性静脉炎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  <a:p>
            <a:pPr algn="just">
              <a:lnSpc>
                <a:spcPct val="130000"/>
              </a:lnSpc>
              <a:buNone/>
            </a:pP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244739" name="矩形 244738"/>
          <p:cNvSpPr/>
          <p:nvPr/>
        </p:nvSpPr>
        <p:spPr>
          <a:xfrm>
            <a:off x="526733" y="804228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p>
            <a:pPr indent="0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并发症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48834" name="图片 248833" descr="01"/>
          <p:cNvPicPr>
            <a:picLocks noChangeAspect="1"/>
          </p:cNvPicPr>
          <p:nvPr/>
        </p:nvPicPr>
        <p:blipFill>
          <a:blip r:embed="rId1">
            <a:lum bright="-6000" contrast="12000"/>
          </a:blip>
          <a:srcRect l="6764" t="2486" r="3401" b="20920"/>
          <a:stretch>
            <a:fillRect/>
          </a:stretch>
        </p:blipFill>
        <p:spPr>
          <a:xfrm>
            <a:off x="6845618" y="1279843"/>
            <a:ext cx="4608512" cy="3130550"/>
          </a:xfrm>
          <a:prstGeom prst="rect">
            <a:avLst/>
          </a:prstGeom>
          <a:noFill/>
          <a:ln w="9525" cap="flat" cmpd="sng">
            <a:solidFill>
              <a:srgbClr val="66FF33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" name="文本框 2"/>
          <p:cNvSpPr txBox="1"/>
          <p:nvPr/>
        </p:nvSpPr>
        <p:spPr>
          <a:xfrm>
            <a:off x="6845935" y="4486275"/>
            <a:ext cx="5213350" cy="1640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b="1" dirty="0">
                <a:ea typeface="楷体_GB2312" pitchFamily="49" charset="-122"/>
                <a:sym typeface="+mn-ea"/>
              </a:rPr>
              <a:t>眼部症状： 眼睑水肿、眼球突出</a:t>
            </a:r>
            <a:endParaRPr lang="zh-CN" altLang="en-US" b="1" dirty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lnSpc>
                <a:spcPct val="140000"/>
              </a:lnSpc>
              <a:buNone/>
            </a:pPr>
            <a:r>
              <a:rPr lang="zh-CN" altLang="en-US" b="1" dirty="0">
                <a:ea typeface="楷体_GB2312" pitchFamily="49" charset="-122"/>
                <a:sym typeface="+mn-ea"/>
              </a:rPr>
              <a:t>                       眼压增高、运动受限</a:t>
            </a:r>
            <a:endParaRPr lang="zh-CN" altLang="en-US" b="1" dirty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lnSpc>
                <a:spcPct val="140000"/>
              </a:lnSpc>
              <a:buNone/>
            </a:pPr>
            <a:r>
              <a:rPr lang="zh-CN" altLang="en-US" b="1" dirty="0">
                <a:ea typeface="楷体_GB2312" pitchFamily="49" charset="-122"/>
                <a:sym typeface="+mn-ea"/>
              </a:rPr>
              <a:t>                       视力减退、畏光流泪</a:t>
            </a:r>
            <a:endParaRPr lang="zh-CN" altLang="en-US" b="1" dirty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b="1" dirty="0">
                <a:ea typeface="楷体_GB2312" pitchFamily="49" charset="-122"/>
                <a:sym typeface="+mn-ea"/>
              </a:rPr>
              <a:t> 全身症状： 高热头痛、神志不清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96060" y="1731010"/>
            <a:ext cx="882269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关于婴幼儿上颌骨骨髓炎、放射性颌骨骨髓炎、颌骨骨髓炎的治疗、第五节请自习。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参考书目：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【1】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邱蔚六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口腔颌面外科学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版，人民卫生出版社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【2】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邱蔚六，张震康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口腔颌面外科学理论与实践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人民卫生出版社</a:t>
            </a:r>
            <a:endParaRPr lang="zh-CN" altLang="en-US" sz="2400"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章节小结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460020" y="1418122"/>
            <a:ext cx="8963443" cy="4500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颌面部感染是一类常见的多发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疾病。</a:t>
            </a:r>
            <a:endParaRPr lang="zh-CN" altLang="en-US" sz="24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颌面部感染的四个特点：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多腔道沟通外界、牙源性感染居多、潜在间隙多、血液及淋巴循环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丰富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颌面</a:t>
            </a: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部间隙感染的治疗原则需要根据炎症不同时期，注意全身治疗与局部治疗相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结合。</a:t>
            </a:r>
            <a:endParaRPr lang="en-US" altLang="zh-CN" sz="24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化脓性颌骨骨髓炎</a:t>
            </a: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是最常见的骨髓炎，放射性骨髓炎的发生率不断增加但是可以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预防。</a:t>
            </a:r>
            <a:endParaRPr lang="zh-CN" altLang="en-US" sz="24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ct val="150000"/>
              </a:lnSpc>
            </a:pPr>
            <a:r>
              <a:rPr lang="zh-CN" altLang="en-US" sz="2400" b="1" dirty="0">
                <a:latin typeface="Times New Roman" panose="02020603050405020304"/>
                <a:ea typeface="微软雅黑" panose="020B0503020204020204" pitchFamily="34" charset="-122"/>
              </a:rPr>
              <a:t>面部疖痈与身体其他部位的处理原则不同，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切忌热敷、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</a:rPr>
              <a:t>挤压</a:t>
            </a:r>
            <a:r>
              <a:rPr lang="zh-CN" altLang="en-US" sz="2400" b="1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609601" y="1918368"/>
            <a:ext cx="11237912" cy="176339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你和你周围的同学有没有患过智齿冠周炎？如果有，收集这种病的症状和体征以及并发症，总结都采用过怎样的治疗方法，疗效如何？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试比较咬肌下间隙和翼下颌间隙感染的异同点。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第十章 口腔颌面部损伤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535112" y="946983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112" y="1856273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112" y="2814408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112" y="3791644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535112" y="4671418"/>
            <a:ext cx="471357" cy="471357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514" y="899898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第一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概述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514" y="1809741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第二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颌面部损伤的急救处理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513" y="2814408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第三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口腔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颌面部软组织损伤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513" y="3734642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第四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牙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和牙槽骨损伤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4398512" y="4671418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第五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颌骨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骨折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35112" y="5644497"/>
            <a:ext cx="471357" cy="471357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398514" y="5597965"/>
            <a:ext cx="4771433" cy="517889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第六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节  颧骨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/>
                <a:ea typeface="微软雅黑" panose="020B0503020204020204" pitchFamily="34" charset="-122"/>
              </a:rPr>
              <a:t>、颧弓骨折</a:t>
            </a:r>
            <a:endParaRPr lang="zh-CN" altLang="en-US" b="1" dirty="0">
              <a:solidFill>
                <a:schemeClr val="tx1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Text Placeholder 5"/>
          <p:cNvSpPr txBox="1"/>
          <p:nvPr/>
        </p:nvSpPr>
        <p:spPr>
          <a:xfrm>
            <a:off x="0" y="1070239"/>
            <a:ext cx="1477108" cy="43469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重点难点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84723" y="2962585"/>
            <a:ext cx="1289465" cy="961770"/>
            <a:chOff x="2084723" y="2962585"/>
            <a:chExt cx="1289465" cy="9617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熟悉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4795" y="4801295"/>
            <a:ext cx="1299392" cy="961770"/>
            <a:chOff x="2074795" y="4556736"/>
            <a:chExt cx="1299392" cy="9617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了解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74796" y="1147077"/>
            <a:ext cx="1299392" cy="961770"/>
            <a:chOff x="2074796" y="1319046"/>
            <a:chExt cx="1299392" cy="961770"/>
          </a:xfrm>
        </p:grpSpPr>
        <p:grpSp>
          <p:nvGrpSpPr>
            <p:cNvPr id="23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cs"/>
                </a:rPr>
                <a:t>掌握</a:t>
              </a:r>
              <a:endPara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021808" y="1680442"/>
            <a:ext cx="6942463" cy="1200329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口腔颌面部的损伤特点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颌面部损伤急救处理原则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颌骨骨折治疗原则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21808" y="3465952"/>
            <a:ext cx="6942463" cy="1200329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颌面部各类软组织伤清创缝合原则与方法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常用颌面部损伤急救包扎技术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颧骨颧弓骨折治疗原则与方法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021808" y="5288426"/>
            <a:ext cx="6942463" cy="830997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</a:rPr>
              <a:t>颌骨骨折治疗的坚固内固定技术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20000"/>
              </a:lnSpc>
              <a:buClrTx/>
              <a:buSzTx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颌面部火器伤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概述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Shape 103"/>
          <p:cNvSpPr/>
          <p:nvPr/>
        </p:nvSpPr>
        <p:spPr>
          <a:xfrm>
            <a:off x="482600" y="2230016"/>
            <a:ext cx="11506200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平时多为交通事故伤和工伤，还有日常生活和社会交往中的意外跌打损伤等，战时则以火器伤为主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2599" y="1636835"/>
            <a:ext cx="26981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颌</a:t>
            </a: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面部损伤原因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7007" y="989267"/>
            <a:ext cx="3098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aphicFrame>
        <p:nvGraphicFramePr>
          <p:cNvPr id="8" name="Object 48"/>
          <p:cNvGraphicFramePr>
            <a:graphicFrameLocks noChangeAspect="1"/>
          </p:cNvGraphicFramePr>
          <p:nvPr/>
        </p:nvGraphicFramePr>
        <p:xfrm>
          <a:off x="1901069" y="1886480"/>
          <a:ext cx="8031163" cy="6236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Chart" r:id="rId1" imgW="4721225" imgH="3781425" progId="Excel.Chart.8">
                  <p:embed/>
                </p:oleObj>
              </mc:Choice>
              <mc:Fallback>
                <p:oleObj name="Chart" r:id="rId1" imgW="4721225" imgH="3781425" progId="Excel.Chart.8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069" y="1886480"/>
                        <a:ext cx="8031163" cy="6236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9850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482600" y="1822211"/>
            <a:ext cx="4028965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口腔颌面部解剖特点与损伤的关系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482600" y="2215266"/>
            <a:ext cx="11233149" cy="276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口腔颌面部解剖生理的特殊性是构成损伤特点的重要原因，是颌面损伤救治的基础。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颌面部"/>
          <p:cNvPicPr>
            <a:picLocks noChangeAspect="1"/>
          </p:cNvPicPr>
          <p:nvPr/>
        </p:nvPicPr>
        <p:blipFill>
          <a:blip r:embed="rId1"/>
          <a:srcRect l="21021" t="27558" r="18499" b="13453"/>
          <a:stretch>
            <a:fillRect/>
          </a:stretch>
        </p:blipFill>
        <p:spPr>
          <a:xfrm>
            <a:off x="3540125" y="2879725"/>
            <a:ext cx="5322570" cy="31254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8871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2677" y="1584295"/>
            <a:ext cx="26853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口腔颌面部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血供丰富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64015" y="5245880"/>
            <a:ext cx="5642410" cy="53934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▲损伤后出血多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Picture 6" descr="jijiu16"/>
          <p:cNvPicPr>
            <a:picLocks noChangeAspect="1" noChangeArrowheads="1"/>
          </p:cNvPicPr>
          <p:nvPr/>
        </p:nvPicPr>
        <p:blipFill>
          <a:blip r:embed="rId1">
            <a:lum bright="24000" contrast="60000"/>
          </a:blip>
          <a:srcRect/>
          <a:stretch>
            <a:fillRect/>
          </a:stretch>
        </p:blipFill>
        <p:spPr>
          <a:xfrm>
            <a:off x="3590057" y="2239963"/>
            <a:ext cx="2619375" cy="2952750"/>
          </a:xfrm>
          <a:prstGeom prst="rect">
            <a:avLst/>
          </a:prstGeom>
          <a:ln>
            <a:solidFill>
              <a:srgbClr val="FFCC66"/>
            </a:solidFill>
          </a:ln>
          <a:effectLst>
            <a:outerShdw dist="35921" dir="2700000" algn="ctr" rotWithShape="0">
              <a:schemeClr val="bg2"/>
            </a:outerShdw>
          </a:effectLst>
        </p:spPr>
      </p:pic>
      <p:pic>
        <p:nvPicPr>
          <p:cNvPr id="8" name="Picture 12" descr="外伤3"/>
          <p:cNvPicPr>
            <a:picLocks noChangeAspect="1" noChangeArrowheads="1"/>
          </p:cNvPicPr>
          <p:nvPr/>
        </p:nvPicPr>
        <p:blipFill rotWithShape="1">
          <a:blip r:embed="rId2"/>
          <a:srcRect l="11023" r="10605"/>
          <a:stretch>
            <a:fillRect/>
          </a:stretch>
        </p:blipFill>
        <p:spPr bwMode="auto">
          <a:xfrm>
            <a:off x="501339" y="2239963"/>
            <a:ext cx="3057105" cy="295275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464015" y="5822743"/>
            <a:ext cx="5642409" cy="476587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及时止血，防止失血性休克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40537" y="3385902"/>
            <a:ext cx="1883391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7419638">
            <a:off x="1305118" y="3649846"/>
            <a:ext cx="1883391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7" name="Picture 8" descr="图片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6458" y="2239963"/>
            <a:ext cx="2498725" cy="2952750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18" name="Picture 9" descr="DSC09075"/>
          <p:cNvPicPr>
            <a:picLocks noChangeAspect="1" noChangeArrowheads="1"/>
          </p:cNvPicPr>
          <p:nvPr/>
        </p:nvPicPr>
        <p:blipFill>
          <a:blip r:embed="rId4">
            <a:lum bright="-6000" contrast="30000"/>
          </a:blip>
          <a:srcRect l="14502" r="25949" b="-61"/>
          <a:stretch>
            <a:fillRect/>
          </a:stretch>
        </p:blipFill>
        <p:spPr bwMode="auto">
          <a:xfrm>
            <a:off x="9284190" y="2246592"/>
            <a:ext cx="2401887" cy="2946122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773114" y="5245879"/>
            <a:ext cx="4912964" cy="53934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▲组织反应重且易形成血肿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6773114" y="5822742"/>
            <a:ext cx="4912964" cy="476587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可因肿胀、血肿压迫呼吸道而引起窒息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731468" y="2985046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37672" y="3504224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881992"/>
            <a:ext cx="26853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口腔颌面部</a:t>
            </a:r>
            <a:r>
              <a:rPr lang="zh-CN" altLang="en-US" sz="2000" b="1" dirty="0" smtClean="0">
                <a:latin typeface="Times New Roman" panose="02020603050405020304"/>
                <a:ea typeface="微软雅黑" panose="020B0503020204020204" pitchFamily="34" charset="-122"/>
              </a:rPr>
              <a:t>血供丰富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8" name="Picture 5" descr="DSCN7793"/>
          <p:cNvPicPr>
            <a:picLocks noChangeAspect="1" noChangeArrowheads="1"/>
          </p:cNvPicPr>
          <p:nvPr/>
        </p:nvPicPr>
        <p:blipFill rotWithShape="1">
          <a:blip r:embed="rId1">
            <a:lum bright="-6000"/>
          </a:blip>
          <a:srcRect t="3674"/>
          <a:stretch>
            <a:fillRect/>
          </a:stretch>
        </p:blipFill>
        <p:spPr bwMode="auto">
          <a:xfrm>
            <a:off x="519866" y="2600472"/>
            <a:ext cx="2628669" cy="239962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pic>
        <p:nvPicPr>
          <p:cNvPr id="19" name="Picture 8" descr="图片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4374" y="2613887"/>
            <a:ext cx="2765586" cy="2395535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467113" y="5142389"/>
            <a:ext cx="5473931" cy="52685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▲组织抗感染能力强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467111" y="5711967"/>
            <a:ext cx="5551865" cy="465551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彻底清创后，一期缝合时间可延至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48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小时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2" name="Picture 13" descr="DSC_6823"/>
          <p:cNvPicPr>
            <a:picLocks noChangeAspect="1" noChangeArrowheads="1"/>
          </p:cNvPicPr>
          <p:nvPr/>
        </p:nvPicPr>
        <p:blipFill rotWithShape="1">
          <a:blip r:embed="rId3">
            <a:lum contrast="6000"/>
          </a:blip>
          <a:srcRect l="21342" t="15935" r="21158" b="12302"/>
          <a:stretch>
            <a:fillRect/>
          </a:stretch>
        </p:blipFill>
        <p:spPr bwMode="auto">
          <a:xfrm>
            <a:off x="6279253" y="2604556"/>
            <a:ext cx="2675889" cy="2395534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pic>
        <p:nvPicPr>
          <p:cNvPr id="23" name="Picture 15" descr="图片1"/>
          <p:cNvPicPr>
            <a:picLocks noChangeAspect="1" noChangeArrowheads="1"/>
          </p:cNvPicPr>
          <p:nvPr/>
        </p:nvPicPr>
        <p:blipFill rotWithShape="1">
          <a:blip r:embed="rId4"/>
          <a:srcRect r="7588"/>
          <a:stretch>
            <a:fillRect/>
          </a:stretch>
        </p:blipFill>
        <p:spPr bwMode="auto">
          <a:xfrm>
            <a:off x="9097330" y="2593980"/>
            <a:ext cx="2588023" cy="240611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6277818" y="5142389"/>
            <a:ext cx="5407754" cy="52685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▲组织愈合能力强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6238618" y="5711967"/>
            <a:ext cx="5446735" cy="465551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清创时尽可能保留组织，避免缺损畸形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32027" y="978096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二、口腔颌面部感染的分类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5" y="2403223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局限性：冠周炎、疖、痈、毛囊炎、痤疮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9425" y="2822492"/>
            <a:ext cx="770657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扩散性：间隙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感染（脓肿）、坏死性肌筋膜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479425" y="3234453"/>
            <a:ext cx="873670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血循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性：败血症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、脓毒血症、海绵窦血栓性静脉炎、脑膜炎、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脑脓肿。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9425" y="3666437"/>
            <a:ext cx="7706579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腺源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性：淋巴结炎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（婴幼儿多见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Shape 103"/>
          <p:cNvSpPr/>
          <p:nvPr/>
        </p:nvSpPr>
        <p:spPr>
          <a:xfrm>
            <a:off x="479425" y="4113868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逆行性：化脓性腮腺炎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颌下腺炎。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9425" y="1764852"/>
            <a:ext cx="41344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）按照感染途径分类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0695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32857"/>
            <a:ext cx="354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口腔颌面部的腔、窦较多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Picture 3" descr="jijiu22"/>
          <p:cNvPicPr>
            <a:picLocks noChangeAspect="1" noChangeArrowheads="1"/>
          </p:cNvPicPr>
          <p:nvPr/>
        </p:nvPicPr>
        <p:blipFill>
          <a:blip r:embed="rId1">
            <a:lum contrast="24000"/>
          </a:blip>
          <a:srcRect/>
          <a:stretch>
            <a:fillRect/>
          </a:stretch>
        </p:blipFill>
        <p:spPr bwMode="auto">
          <a:xfrm>
            <a:off x="2858701" y="2246592"/>
            <a:ext cx="2857088" cy="3430877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6" name="Picture 4" descr="钢筋穿通伤0"/>
          <p:cNvPicPr>
            <a:picLocks noChangeAspect="1" noChangeArrowheads="1"/>
          </p:cNvPicPr>
          <p:nvPr/>
        </p:nvPicPr>
        <p:blipFill>
          <a:blip r:embed="rId2">
            <a:lum contrast="18000"/>
          </a:blip>
          <a:srcRect b="2896"/>
          <a:stretch>
            <a:fillRect/>
          </a:stretch>
        </p:blipFill>
        <p:spPr bwMode="auto">
          <a:xfrm>
            <a:off x="6421826" y="2246592"/>
            <a:ext cx="2836331" cy="3430877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081994" y="5762534"/>
            <a:ext cx="5791085" cy="478779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清创时尽早关闭与腔窦相通伤口，预防感染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 rot="648483">
            <a:off x="3037899" y="3558251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24682" y="3112325"/>
            <a:ext cx="784802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574083"/>
            <a:ext cx="24929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口腔内有牙齿存在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050" name="Picture 2" descr="F:\工作\临床工作\患者资料\2017.5.22赵运财（颏旁粉碎性骨折）\DSC_0204.JPG"/>
          <p:cNvPicPr>
            <a:picLocks noChangeAspect="1" noChangeArrowheads="1"/>
          </p:cNvPicPr>
          <p:nvPr/>
        </p:nvPicPr>
        <p:blipFill rotWithShape="1">
          <a:blip r:embed="rId1" cstate="screen"/>
          <a:srcRect l="8643" t="11291" r="14995" b="15196"/>
          <a:stretch>
            <a:fillRect/>
          </a:stretch>
        </p:blipFill>
        <p:spPr bwMode="auto">
          <a:xfrm>
            <a:off x="3428032" y="2780245"/>
            <a:ext cx="3338621" cy="21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ujie\Desktop\2017 第九版口腔科学编审会\new\10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0" y="2593074"/>
            <a:ext cx="2771278" cy="235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87688" y="5142389"/>
            <a:ext cx="5308312" cy="562954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▲咬合错乱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787688" y="5658802"/>
            <a:ext cx="5308311" cy="497449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有利于骨折的诊断与复位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052" name="Picture 4" descr="C:\Users\mujie\Desktop\2017 第九版口腔科学编审会\new\10-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46" y="2283844"/>
            <a:ext cx="3941675" cy="266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7249142" y="5465393"/>
            <a:ext cx="4267019" cy="497449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利用牙齿进行骨折固定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8991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63080"/>
            <a:ext cx="24288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口腔内有牙齿存在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3074" name="Picture 2" descr="F:\工作\临床工作\患者资料\2017.5.27李修安（下颌骨骨折）\20171128,杨，李修安，下颌骨骨折术后\DSC_0036.JPG"/>
          <p:cNvPicPr>
            <a:picLocks noChangeAspect="1" noChangeArrowheads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024" t="50000" r="49187" b="28873"/>
          <a:stretch>
            <a:fillRect/>
          </a:stretch>
        </p:blipFill>
        <p:spPr bwMode="auto">
          <a:xfrm>
            <a:off x="1612185" y="3079240"/>
            <a:ext cx="3016127" cy="17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u=4198245622,221099725&amp;fm=0&amp;gp=32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41" y="2642878"/>
            <a:ext cx="2888606" cy="229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u=2994194948,646234982&amp;fm=0&amp;gp=3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6428">
            <a:off x="8029478" y="2903325"/>
            <a:ext cx="1581414" cy="116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553683" y="5142389"/>
            <a:ext cx="3076477" cy="555361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▲病灶牙影响骨折愈合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591870" y="5133058"/>
            <a:ext cx="4136381" cy="555361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▲牙齿碎片所致的“二次弹片伤”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4864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28547"/>
            <a:ext cx="27494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口腔是消化道的入口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口腔是呼吸道的上端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334102" y="5220586"/>
            <a:ext cx="5841799" cy="530957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▲语言、摄食功能障碍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334101" y="5722350"/>
            <a:ext cx="5841800" cy="530957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▲影响摄食、吞咽、语言功能，容易发生窒息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Picture 9" descr="DSC09075"/>
          <p:cNvPicPr>
            <a:picLocks noChangeAspect="1" noChangeArrowheads="1"/>
          </p:cNvPicPr>
          <p:nvPr/>
        </p:nvPicPr>
        <p:blipFill>
          <a:blip r:embed="rId1">
            <a:lum bright="-6000" contrast="30000"/>
          </a:blip>
          <a:srcRect l="14502" t="33003" r="30656" b="15300"/>
          <a:stretch>
            <a:fillRect/>
          </a:stretch>
        </p:blipFill>
        <p:spPr bwMode="auto">
          <a:xfrm>
            <a:off x="755063" y="3186489"/>
            <a:ext cx="2838450" cy="1943100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9268" y="4736768"/>
            <a:ext cx="161448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/>
                <a:ea typeface="微软雅黑" panose="020B0503020204020204" pitchFamily="34" charset="-122"/>
              </a:rPr>
              <a:t>张口受限</a:t>
            </a:r>
            <a:endParaRPr lang="zh-CN" altLang="en-US" sz="16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28174" y="3063247"/>
            <a:ext cx="4241314" cy="2067823"/>
            <a:chOff x="5321253" y="3158879"/>
            <a:chExt cx="4241314" cy="2067823"/>
          </a:xfrm>
        </p:grpSpPr>
        <p:pic>
          <p:nvPicPr>
            <p:cNvPr id="15" name="Picture 4" descr="C:\Users\mujie\Desktop\2017 第九版口腔科学编审会\new\10-1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78"/>
            <a:stretch>
              <a:fillRect/>
            </a:stretch>
          </p:blipFill>
          <p:spPr bwMode="auto">
            <a:xfrm>
              <a:off x="5321253" y="3158879"/>
              <a:ext cx="3604384" cy="203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948080" y="4747277"/>
              <a:ext cx="1614487" cy="479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Times New Roman" panose="02020603050405020304"/>
                  <a:ea typeface="微软雅黑" panose="020B0503020204020204" pitchFamily="34" charset="-122"/>
                </a:rPr>
                <a:t>颌间牵引</a:t>
              </a:r>
              <a:endParaRPr lang="zh-CN" altLang="en-US" sz="1600" dirty="0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pic>
        <p:nvPicPr>
          <p:cNvPr id="4098" name="Picture 2" descr="C:\Users\mujie\Desktop\2017 第九版口腔科学编审会\new\10-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4940" r="5232" b="18550"/>
          <a:stretch>
            <a:fillRect/>
          </a:stretch>
        </p:blipFill>
        <p:spPr bwMode="auto">
          <a:xfrm>
            <a:off x="7259346" y="3109902"/>
            <a:ext cx="4435522" cy="201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5567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92588"/>
            <a:ext cx="1166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6.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颌面部多器官分布（鼻、眼、唇、耳等）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5" name="Picture 2" descr="图片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40191" y="2409336"/>
            <a:ext cx="2001285" cy="2773637"/>
          </a:xfrm>
          <a:prstGeom prst="rect">
            <a:avLst/>
          </a:prstGeom>
          <a:noFill/>
          <a:ln w="19050">
            <a:solidFill>
              <a:srgbClr val="FFCCCC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6" name="Picture 7" descr="图片1"/>
          <p:cNvPicPr>
            <a:picLocks noChangeAspect="1" noChangeArrowheads="1"/>
          </p:cNvPicPr>
          <p:nvPr/>
        </p:nvPicPr>
        <p:blipFill rotWithShape="1">
          <a:blip r:embed="rId2"/>
          <a:srcRect t="10677"/>
          <a:stretch>
            <a:fillRect/>
          </a:stretch>
        </p:blipFill>
        <p:spPr bwMode="auto">
          <a:xfrm>
            <a:off x="1752446" y="2409337"/>
            <a:ext cx="2237760" cy="2773636"/>
          </a:xfrm>
          <a:prstGeom prst="rect">
            <a:avLst/>
          </a:prstGeom>
          <a:solidFill>
            <a:srgbClr val="FFFF00"/>
          </a:solidFill>
          <a:ln w="19050">
            <a:solidFill>
              <a:srgbClr val="FFCCCC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8" name="Picture 4" descr="图片6"/>
          <p:cNvPicPr>
            <a:picLocks noChangeAspect="1" noChangeArrowheads="1"/>
          </p:cNvPicPr>
          <p:nvPr/>
        </p:nvPicPr>
        <p:blipFill>
          <a:blip r:embed="rId3">
            <a:lum bright="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74"/>
          <a:stretch>
            <a:fillRect/>
          </a:stretch>
        </p:blipFill>
        <p:spPr bwMode="auto">
          <a:xfrm>
            <a:off x="7208860" y="2409336"/>
            <a:ext cx="2129649" cy="277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27132" y="5268038"/>
            <a:ext cx="6027399" cy="505441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▲易造成组织和器官的移位和变形以及瘢痕挛缩畸形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542612" y="5805378"/>
            <a:ext cx="6011919" cy="466223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缝合时注意各器官的位置与功能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86523" y="3459540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56030" y="3611940"/>
            <a:ext cx="1569605" cy="172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5582" y="985830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58058"/>
            <a:ext cx="1166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7.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颌面部有腮腺、面神经和三叉神经等组织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42612" y="5186887"/>
            <a:ext cx="5924550" cy="549125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▲可出现腮腺受伤、面神经损伤、三叉神经损伤等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542611" y="5778544"/>
            <a:ext cx="5924551" cy="502294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导致涎腺瘘、面瘫、相关区域出现麻木症状等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5" name="Picture 2" descr="图片11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86889" y="2251004"/>
            <a:ext cx="3984625" cy="2808287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16" name="Picture 3" descr="DSC_7745"/>
          <p:cNvPicPr>
            <a:picLocks noChangeAspect="1" noChangeArrowheads="1"/>
          </p:cNvPicPr>
          <p:nvPr/>
        </p:nvPicPr>
        <p:blipFill>
          <a:blip r:embed="rId2">
            <a:lum bright="6000" contrast="12000"/>
          </a:blip>
          <a:srcRect/>
          <a:stretch>
            <a:fillRect/>
          </a:stretch>
        </p:blipFill>
        <p:spPr bwMode="auto">
          <a:xfrm>
            <a:off x="2015561" y="2262310"/>
            <a:ext cx="3779837" cy="2776538"/>
          </a:xfrm>
          <a:prstGeom prst="rect">
            <a:avLst/>
          </a:prstGeom>
          <a:noFill/>
          <a:ln w="19050">
            <a:solidFill>
              <a:srgbClr val="FFCC99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grpSp>
        <p:nvGrpSpPr>
          <p:cNvPr id="17" name="Group 4"/>
          <p:cNvGrpSpPr/>
          <p:nvPr/>
        </p:nvGrpSpPr>
        <p:grpSpPr bwMode="auto">
          <a:xfrm>
            <a:off x="2987111" y="3041386"/>
            <a:ext cx="1870075" cy="1378712"/>
            <a:chOff x="1424" y="1008"/>
            <a:chExt cx="1040" cy="743"/>
          </a:xfrm>
        </p:grpSpPr>
        <p:sp>
          <p:nvSpPr>
            <p:cNvPr id="18" name="Freeform 5"/>
            <p:cNvSpPr/>
            <p:nvPr/>
          </p:nvSpPr>
          <p:spPr bwMode="auto">
            <a:xfrm>
              <a:off x="1704" y="1488"/>
              <a:ext cx="144" cy="247"/>
            </a:xfrm>
            <a:custGeom>
              <a:avLst/>
              <a:gdLst>
                <a:gd name="T0" fmla="*/ 144 w 144"/>
                <a:gd name="T1" fmla="*/ 272 h 272"/>
                <a:gd name="T2" fmla="*/ 80 w 144"/>
                <a:gd name="T3" fmla="*/ 144 h 272"/>
                <a:gd name="T4" fmla="*/ 24 w 144"/>
                <a:gd name="T5" fmla="*/ 48 h 272"/>
                <a:gd name="T6" fmla="*/ 16 w 144"/>
                <a:gd name="T7" fmla="*/ 24 h 272"/>
                <a:gd name="T8" fmla="*/ 0 w 144"/>
                <a:gd name="T9" fmla="*/ 0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272"/>
                <a:gd name="T17" fmla="*/ 144 w 144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272">
                  <a:moveTo>
                    <a:pt x="144" y="272"/>
                  </a:moveTo>
                  <a:cubicBezTo>
                    <a:pt x="127" y="222"/>
                    <a:pt x="126" y="175"/>
                    <a:pt x="80" y="144"/>
                  </a:cubicBezTo>
                  <a:cubicBezTo>
                    <a:pt x="58" y="111"/>
                    <a:pt x="41" y="83"/>
                    <a:pt x="24" y="48"/>
                  </a:cubicBezTo>
                  <a:cubicBezTo>
                    <a:pt x="20" y="40"/>
                    <a:pt x="20" y="32"/>
                    <a:pt x="16" y="24"/>
                  </a:cubicBezTo>
                  <a:cubicBezTo>
                    <a:pt x="12" y="15"/>
                    <a:pt x="0" y="0"/>
                    <a:pt x="0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1824" y="1298"/>
              <a:ext cx="285" cy="247"/>
            </a:xfrm>
            <a:custGeom>
              <a:avLst/>
              <a:gdLst>
                <a:gd name="T0" fmla="*/ 0 w 194"/>
                <a:gd name="T1" fmla="*/ 1609 h 192"/>
                <a:gd name="T2" fmla="*/ 254 w 194"/>
                <a:gd name="T3" fmla="*/ 1007 h 192"/>
                <a:gd name="T4" fmla="*/ 558 w 194"/>
                <a:gd name="T5" fmla="*/ 536 h 192"/>
                <a:gd name="T6" fmla="*/ 608 w 19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192"/>
                <a:gd name="T14" fmla="*/ 194 w 194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192">
                  <a:moveTo>
                    <a:pt x="0" y="192"/>
                  </a:moveTo>
                  <a:cubicBezTo>
                    <a:pt x="43" y="127"/>
                    <a:pt x="21" y="153"/>
                    <a:pt x="80" y="120"/>
                  </a:cubicBezTo>
                  <a:cubicBezTo>
                    <a:pt x="116" y="100"/>
                    <a:pt x="138" y="77"/>
                    <a:pt x="176" y="64"/>
                  </a:cubicBezTo>
                  <a:cubicBezTo>
                    <a:pt x="194" y="11"/>
                    <a:pt x="192" y="33"/>
                    <a:pt x="192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1448" y="1504"/>
              <a:ext cx="256" cy="247"/>
            </a:xfrm>
            <a:custGeom>
              <a:avLst/>
              <a:gdLst>
                <a:gd name="T0" fmla="*/ 256 w 256"/>
                <a:gd name="T1" fmla="*/ 0 h 56"/>
                <a:gd name="T2" fmla="*/ 216 w 256"/>
                <a:gd name="T3" fmla="*/ 8 h 56"/>
                <a:gd name="T4" fmla="*/ 80 w 256"/>
                <a:gd name="T5" fmla="*/ 16 h 56"/>
                <a:gd name="T6" fmla="*/ 0 w 256"/>
                <a:gd name="T7" fmla="*/ 56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56"/>
                <a:gd name="T14" fmla="*/ 256 w 256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56">
                  <a:moveTo>
                    <a:pt x="256" y="0"/>
                  </a:moveTo>
                  <a:cubicBezTo>
                    <a:pt x="243" y="3"/>
                    <a:pt x="230" y="7"/>
                    <a:pt x="216" y="8"/>
                  </a:cubicBezTo>
                  <a:cubicBezTo>
                    <a:pt x="171" y="12"/>
                    <a:pt x="125" y="9"/>
                    <a:pt x="80" y="16"/>
                  </a:cubicBezTo>
                  <a:cubicBezTo>
                    <a:pt x="54" y="20"/>
                    <a:pt x="27" y="56"/>
                    <a:pt x="0" y="56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1424" y="1064"/>
              <a:ext cx="272" cy="247"/>
            </a:xfrm>
            <a:custGeom>
              <a:avLst/>
              <a:gdLst>
                <a:gd name="T0" fmla="*/ 272 w 272"/>
                <a:gd name="T1" fmla="*/ 424 h 424"/>
                <a:gd name="T2" fmla="*/ 208 w 272"/>
                <a:gd name="T3" fmla="*/ 312 h 424"/>
                <a:gd name="T4" fmla="*/ 128 w 272"/>
                <a:gd name="T5" fmla="*/ 224 h 424"/>
                <a:gd name="T6" fmla="*/ 80 w 272"/>
                <a:gd name="T7" fmla="*/ 192 h 424"/>
                <a:gd name="T8" fmla="*/ 56 w 272"/>
                <a:gd name="T9" fmla="*/ 176 h 424"/>
                <a:gd name="T10" fmla="*/ 0 w 272"/>
                <a:gd name="T11" fmla="*/ 0 h 4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2"/>
                <a:gd name="T19" fmla="*/ 0 h 424"/>
                <a:gd name="T20" fmla="*/ 272 w 272"/>
                <a:gd name="T21" fmla="*/ 424 h 4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2" h="424">
                  <a:moveTo>
                    <a:pt x="272" y="424"/>
                  </a:moveTo>
                  <a:cubicBezTo>
                    <a:pt x="258" y="382"/>
                    <a:pt x="245" y="337"/>
                    <a:pt x="208" y="312"/>
                  </a:cubicBezTo>
                  <a:cubicBezTo>
                    <a:pt x="196" y="276"/>
                    <a:pt x="155" y="251"/>
                    <a:pt x="128" y="224"/>
                  </a:cubicBezTo>
                  <a:cubicBezTo>
                    <a:pt x="114" y="210"/>
                    <a:pt x="96" y="203"/>
                    <a:pt x="80" y="192"/>
                  </a:cubicBezTo>
                  <a:cubicBezTo>
                    <a:pt x="72" y="187"/>
                    <a:pt x="56" y="176"/>
                    <a:pt x="56" y="176"/>
                  </a:cubicBezTo>
                  <a:cubicBezTo>
                    <a:pt x="0" y="92"/>
                    <a:pt x="0" y="109"/>
                    <a:pt x="0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1704" y="1040"/>
              <a:ext cx="56" cy="247"/>
            </a:xfrm>
            <a:custGeom>
              <a:avLst/>
              <a:gdLst>
                <a:gd name="T0" fmla="*/ 0 w 56"/>
                <a:gd name="T1" fmla="*/ 456 h 456"/>
                <a:gd name="T2" fmla="*/ 8 w 56"/>
                <a:gd name="T3" fmla="*/ 168 h 456"/>
                <a:gd name="T4" fmla="*/ 40 w 56"/>
                <a:gd name="T5" fmla="*/ 72 h 456"/>
                <a:gd name="T6" fmla="*/ 56 w 56"/>
                <a:gd name="T7" fmla="*/ 24 h 456"/>
                <a:gd name="T8" fmla="*/ 48 w 56"/>
                <a:gd name="T9" fmla="*/ 0 h 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456"/>
                <a:gd name="T17" fmla="*/ 56 w 56"/>
                <a:gd name="T18" fmla="*/ 456 h 4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456">
                  <a:moveTo>
                    <a:pt x="0" y="456"/>
                  </a:moveTo>
                  <a:cubicBezTo>
                    <a:pt x="3" y="360"/>
                    <a:pt x="1" y="264"/>
                    <a:pt x="8" y="168"/>
                  </a:cubicBezTo>
                  <a:cubicBezTo>
                    <a:pt x="10" y="141"/>
                    <a:pt x="31" y="99"/>
                    <a:pt x="40" y="72"/>
                  </a:cubicBezTo>
                  <a:cubicBezTo>
                    <a:pt x="45" y="56"/>
                    <a:pt x="56" y="24"/>
                    <a:pt x="56" y="24"/>
                  </a:cubicBezTo>
                  <a:cubicBezTo>
                    <a:pt x="53" y="16"/>
                    <a:pt x="48" y="0"/>
                    <a:pt x="48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2109" y="1026"/>
              <a:ext cx="16" cy="247"/>
            </a:xfrm>
            <a:custGeom>
              <a:avLst/>
              <a:gdLst>
                <a:gd name="T0" fmla="*/ 0 w 16"/>
                <a:gd name="T1" fmla="*/ 280 h 280"/>
                <a:gd name="T2" fmla="*/ 16 w 16"/>
                <a:gd name="T3" fmla="*/ 0 h 280"/>
                <a:gd name="T4" fmla="*/ 0 60000 65536"/>
                <a:gd name="T5" fmla="*/ 0 60000 65536"/>
                <a:gd name="T6" fmla="*/ 0 w 16"/>
                <a:gd name="T7" fmla="*/ 0 h 280"/>
                <a:gd name="T8" fmla="*/ 16 w 16"/>
                <a:gd name="T9" fmla="*/ 280 h 2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" h="280">
                  <a:moveTo>
                    <a:pt x="0" y="280"/>
                  </a:moveTo>
                  <a:cubicBezTo>
                    <a:pt x="8" y="187"/>
                    <a:pt x="16" y="94"/>
                    <a:pt x="16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2120" y="1008"/>
              <a:ext cx="344" cy="247"/>
            </a:xfrm>
            <a:custGeom>
              <a:avLst/>
              <a:gdLst>
                <a:gd name="T0" fmla="*/ 0 w 344"/>
                <a:gd name="T1" fmla="*/ 336 h 336"/>
                <a:gd name="T2" fmla="*/ 72 w 344"/>
                <a:gd name="T3" fmla="*/ 312 h 336"/>
                <a:gd name="T4" fmla="*/ 96 w 344"/>
                <a:gd name="T5" fmla="*/ 304 h 336"/>
                <a:gd name="T6" fmla="*/ 160 w 344"/>
                <a:gd name="T7" fmla="*/ 248 h 336"/>
                <a:gd name="T8" fmla="*/ 184 w 344"/>
                <a:gd name="T9" fmla="*/ 232 h 336"/>
                <a:gd name="T10" fmla="*/ 264 w 344"/>
                <a:gd name="T11" fmla="*/ 160 h 336"/>
                <a:gd name="T12" fmla="*/ 320 w 344"/>
                <a:gd name="T13" fmla="*/ 96 h 336"/>
                <a:gd name="T14" fmla="*/ 344 w 344"/>
                <a:gd name="T15" fmla="*/ 0 h 3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4"/>
                <a:gd name="T25" fmla="*/ 0 h 336"/>
                <a:gd name="T26" fmla="*/ 344 w 344"/>
                <a:gd name="T27" fmla="*/ 336 h 3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4" h="336">
                  <a:moveTo>
                    <a:pt x="0" y="336"/>
                  </a:moveTo>
                  <a:cubicBezTo>
                    <a:pt x="24" y="328"/>
                    <a:pt x="48" y="320"/>
                    <a:pt x="72" y="312"/>
                  </a:cubicBezTo>
                  <a:cubicBezTo>
                    <a:pt x="80" y="309"/>
                    <a:pt x="96" y="304"/>
                    <a:pt x="96" y="304"/>
                  </a:cubicBezTo>
                  <a:cubicBezTo>
                    <a:pt x="123" y="264"/>
                    <a:pt x="104" y="285"/>
                    <a:pt x="160" y="248"/>
                  </a:cubicBezTo>
                  <a:cubicBezTo>
                    <a:pt x="168" y="243"/>
                    <a:pt x="184" y="232"/>
                    <a:pt x="184" y="232"/>
                  </a:cubicBezTo>
                  <a:cubicBezTo>
                    <a:pt x="231" y="162"/>
                    <a:pt x="204" y="200"/>
                    <a:pt x="264" y="160"/>
                  </a:cubicBezTo>
                  <a:cubicBezTo>
                    <a:pt x="301" y="104"/>
                    <a:pt x="280" y="123"/>
                    <a:pt x="320" y="96"/>
                  </a:cubicBezTo>
                  <a:cubicBezTo>
                    <a:pt x="330" y="66"/>
                    <a:pt x="344" y="33"/>
                    <a:pt x="344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1952" y="1024"/>
              <a:ext cx="160" cy="247"/>
            </a:xfrm>
            <a:custGeom>
              <a:avLst/>
              <a:gdLst>
                <a:gd name="T0" fmla="*/ 160 w 160"/>
                <a:gd name="T1" fmla="*/ 256 h 256"/>
                <a:gd name="T2" fmla="*/ 112 w 160"/>
                <a:gd name="T3" fmla="*/ 192 h 256"/>
                <a:gd name="T4" fmla="*/ 56 w 160"/>
                <a:gd name="T5" fmla="*/ 128 h 256"/>
                <a:gd name="T6" fmla="*/ 48 w 160"/>
                <a:gd name="T7" fmla="*/ 104 h 256"/>
                <a:gd name="T8" fmla="*/ 32 w 160"/>
                <a:gd name="T9" fmla="*/ 80 h 256"/>
                <a:gd name="T10" fmla="*/ 0 w 160"/>
                <a:gd name="T11" fmla="*/ 0 h 2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"/>
                <a:gd name="T19" fmla="*/ 0 h 256"/>
                <a:gd name="T20" fmla="*/ 160 w 160"/>
                <a:gd name="T21" fmla="*/ 256 h 2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" h="256">
                  <a:moveTo>
                    <a:pt x="160" y="256"/>
                  </a:moveTo>
                  <a:cubicBezTo>
                    <a:pt x="149" y="224"/>
                    <a:pt x="140" y="211"/>
                    <a:pt x="112" y="192"/>
                  </a:cubicBezTo>
                  <a:cubicBezTo>
                    <a:pt x="75" y="136"/>
                    <a:pt x="96" y="155"/>
                    <a:pt x="56" y="128"/>
                  </a:cubicBezTo>
                  <a:cubicBezTo>
                    <a:pt x="53" y="120"/>
                    <a:pt x="52" y="112"/>
                    <a:pt x="48" y="104"/>
                  </a:cubicBezTo>
                  <a:cubicBezTo>
                    <a:pt x="44" y="95"/>
                    <a:pt x="36" y="89"/>
                    <a:pt x="32" y="80"/>
                  </a:cubicBezTo>
                  <a:cubicBezTo>
                    <a:pt x="21" y="55"/>
                    <a:pt x="20" y="20"/>
                    <a:pt x="0" y="0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13"/>
          <p:cNvSpPr/>
          <p:nvPr/>
        </p:nvSpPr>
        <p:spPr bwMode="auto">
          <a:xfrm>
            <a:off x="3804673" y="3216010"/>
            <a:ext cx="90488" cy="458074"/>
          </a:xfrm>
          <a:custGeom>
            <a:avLst/>
            <a:gdLst>
              <a:gd name="T0" fmla="*/ 2147483647 w 40"/>
              <a:gd name="T1" fmla="*/ 2147483647 h 360"/>
              <a:gd name="T2" fmla="*/ 2147483647 w 40"/>
              <a:gd name="T3" fmla="*/ 2147483647 h 360"/>
              <a:gd name="T4" fmla="*/ 0 w 40"/>
              <a:gd name="T5" fmla="*/ 2147483647 h 360"/>
              <a:gd name="T6" fmla="*/ 0 w 40"/>
              <a:gd name="T7" fmla="*/ 0 h 360"/>
              <a:gd name="T8" fmla="*/ 0 60000 65536"/>
              <a:gd name="T9" fmla="*/ 0 60000 65536"/>
              <a:gd name="T10" fmla="*/ 0 60000 65536"/>
              <a:gd name="T11" fmla="*/ 0 60000 65536"/>
              <a:gd name="T12" fmla="*/ 0 w 40"/>
              <a:gd name="T13" fmla="*/ 0 h 360"/>
              <a:gd name="T14" fmla="*/ 40 w 40"/>
              <a:gd name="T15" fmla="*/ 360 h 3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" h="360">
                <a:moveTo>
                  <a:pt x="40" y="360"/>
                </a:moveTo>
                <a:cubicBezTo>
                  <a:pt x="37" y="309"/>
                  <a:pt x="38" y="258"/>
                  <a:pt x="32" y="208"/>
                </a:cubicBezTo>
                <a:cubicBezTo>
                  <a:pt x="29" y="179"/>
                  <a:pt x="0" y="142"/>
                  <a:pt x="0" y="112"/>
                </a:cubicBezTo>
                <a:cubicBezTo>
                  <a:pt x="0" y="75"/>
                  <a:pt x="0" y="37"/>
                  <a:pt x="0" y="0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 flipH="1" flipV="1">
            <a:off x="8222686" y="4036747"/>
            <a:ext cx="488950" cy="85725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 flipH="1" flipV="1">
            <a:off x="7919473" y="3268397"/>
            <a:ext cx="488950" cy="85725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>
            <a:off x="7416236" y="2609585"/>
            <a:ext cx="488950" cy="166687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4572732">
            <a:off x="3983009" y="2653043"/>
            <a:ext cx="446599" cy="1797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0523" y="979707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二、口腔颌面部损伤的特点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1648727"/>
            <a:ext cx="11664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8.</a:t>
            </a: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颌面部紧邻颅脑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542611" y="5135523"/>
            <a:ext cx="6027399" cy="557958"/>
          </a:xfrm>
          <a:prstGeom prst="round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▲严重的颌面部损伤常合并颅脑伤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542612" y="5778546"/>
            <a:ext cx="6027398" cy="502292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需要关注颅脑情况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" name="Picture 7" descr="DSCN02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54" r="23520" b="4477"/>
          <a:stretch>
            <a:fillRect/>
          </a:stretch>
        </p:blipFill>
        <p:spPr bwMode="auto">
          <a:xfrm>
            <a:off x="3151187" y="2223991"/>
            <a:ext cx="2046865" cy="252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C:\Users\guoxianghui\Pictures\临时处理图片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763" y="2223991"/>
            <a:ext cx="2017713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口腔颌面部损伤的急救处理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7551" y="98752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一、解除窒息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255039"/>
            <a:ext cx="770657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阻塞性窒息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异物阻塞咽喉部、组织移位、肿胀压迫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20735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（一）窒息分类及诊断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4663" y="3253456"/>
            <a:ext cx="9320987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吸入性窒息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血液、呕吐物吸入呼吸道内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5" name="Shape 103"/>
          <p:cNvSpPr/>
          <p:nvPr/>
        </p:nvSpPr>
        <p:spPr>
          <a:xfrm>
            <a:off x="474663" y="4230190"/>
            <a:ext cx="9320987" cy="194925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诊断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烦躁不安、鼻翼扇动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口唇发绀、三凹体征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血压下降、瞳孔散大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961" y="98752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一、解除窒息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366205"/>
            <a:ext cx="8118185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根据原因采取相应的措施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及早清除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异物，建立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通道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采取侧卧或俯卧位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67385"/>
            <a:ext cx="77251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（二）急救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处理</a:t>
            </a:r>
            <a:r>
              <a:rPr lang="en-US" altLang="zh-CN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解除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窒息原因，建立呼吸通道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3" name="Shape 103"/>
          <p:cNvSpPr/>
          <p:nvPr/>
        </p:nvSpPr>
        <p:spPr>
          <a:xfrm>
            <a:off x="474663" y="3882762"/>
            <a:ext cx="4779465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咽部肿胀压迫呼吸道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紧急行环甲膜切开或气管切开术</a:t>
            </a:r>
            <a:endParaRPr lang="en-US" altLang="zh-CN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146" name="Picture 2" descr="C:\Users\mujie\Desktop\2017 第九版口腔科学编审会\new\10-2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288" y="2734150"/>
            <a:ext cx="2467371" cy="29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ujie\Desktop\2017 第九版口腔科学编审会\new\10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612" y="2638670"/>
            <a:ext cx="2512464" cy="295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5024288" y="5805631"/>
            <a:ext cx="2694035" cy="3937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舌后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坠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舌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牵拉出口外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8208106" y="5795279"/>
            <a:ext cx="3337896" cy="3937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上颌骨骨折段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下垂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—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上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抬上颌骨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2723" y="984734"/>
            <a:ext cx="18261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二、止血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3" y="2385668"/>
            <a:ext cx="7706579" cy="9797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动脉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鲜红色、速度快、呈间歇喷射状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63" y="1723371"/>
            <a:ext cx="3416320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（一）判断出血性质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3339828"/>
            <a:ext cx="9320987" cy="9797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静脉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暗红色、速度较慢、呈持续涌出状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474663" y="4286175"/>
            <a:ext cx="9320987" cy="9797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毛细血管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多呈鲜红色、缓缓流出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425" y="1731188"/>
            <a:ext cx="37753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）按照病原菌分类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1454" y="987523"/>
            <a:ext cx="510909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二、口腔颌面部感染的分类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9425" y="2403528"/>
            <a:ext cx="10696137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化脓性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：金黄色葡萄球菌、溶血性链球菌、大肠埃希菌、铜绿假单胞菌、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厌氧菌（条件致病菌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）等。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479425" y="3324892"/>
            <a:ext cx="770657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特异性：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结核杆菌、放线菌、梅毒螺旋体、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霉菌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9425" y="3768594"/>
            <a:ext cx="873670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混合性：多种致病菌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、需氧菌</a:t>
            </a:r>
            <a:r>
              <a:rPr lang="en-US" altLang="zh-CN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厌氧菌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929" y="987523"/>
            <a:ext cx="18261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二、止血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5861" y="2192691"/>
            <a:ext cx="4180115" cy="425757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指压止血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包扎止血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填塞止血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开放性或洞穿性伤口。将敷料填塞于伤口内，并用绷带加压包扎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 startAt="4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结扎止血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最为确切的止血方法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177800" indent="-177800">
              <a:lnSpc>
                <a:spcPct val="150000"/>
              </a:lnSpc>
              <a:buClr>
                <a:srgbClr val="127FB8"/>
              </a:buClr>
              <a:buAutoNum type="arabicPeriod" startAt="5"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药物止血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局部、全身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63" y="1555420"/>
            <a:ext cx="2698175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（二）止血方法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170" name="Picture 2" descr="C:\Users\mujie\Desktop\2017 第九版口腔科学编审会\new\10-4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r="16392" b="11441"/>
          <a:stretch>
            <a:fillRect/>
          </a:stretch>
        </p:blipFill>
        <p:spPr bwMode="auto">
          <a:xfrm>
            <a:off x="4558996" y="2922015"/>
            <a:ext cx="3064120" cy="2252135"/>
          </a:xfrm>
          <a:prstGeom prst="rect">
            <a:avLst/>
          </a:prstGeom>
          <a:ln w="3175" cap="sq">
            <a:solidFill>
              <a:srgbClr val="FFC000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9818035" y="5298010"/>
            <a:ext cx="1899018" cy="41549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latin typeface="Times New Roman" panose="02020603050405020304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lang="zh-CN" altLang="en-US" dirty="0"/>
              <a:t>四尾带包扎法</a:t>
            </a:r>
            <a:endParaRPr lang="zh-CN" altLang="en-US" dirty="0"/>
          </a:p>
        </p:txBody>
      </p:sp>
      <p:pic>
        <p:nvPicPr>
          <p:cNvPr id="16" name="Picture 4" descr="jijiu1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7884923" y="2752532"/>
            <a:ext cx="1840545" cy="2421617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pic>
        <p:nvPicPr>
          <p:cNvPr id="17" name="Picture 5" descr="jijiu12"/>
          <p:cNvPicPr>
            <a:picLocks noChangeAspect="1" noChangeArrowheads="1"/>
          </p:cNvPicPr>
          <p:nvPr/>
        </p:nvPicPr>
        <p:blipFill>
          <a:blip r:embed="rId3">
            <a:lum contrast="12000"/>
          </a:blip>
          <a:srcRect/>
          <a:stretch>
            <a:fillRect/>
          </a:stretch>
        </p:blipFill>
        <p:spPr bwMode="auto">
          <a:xfrm>
            <a:off x="9863388" y="2752533"/>
            <a:ext cx="1857536" cy="2421617"/>
          </a:xfrm>
          <a:prstGeom prst="rect">
            <a:avLst/>
          </a:prstGeom>
          <a:noFill/>
          <a:ln w="9525">
            <a:solidFill>
              <a:srgbClr val="FFCC99"/>
            </a:solidFill>
            <a:miter lim="800000"/>
            <a:headEnd/>
            <a:tailEnd/>
          </a:ln>
          <a:effectLst/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858185" y="5299019"/>
            <a:ext cx="1867283" cy="425122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十字绷带包扎法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4942548" y="5250517"/>
            <a:ext cx="2306902" cy="425785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指压止血法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1520" y="98752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三、伤口包扎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194" name="Picture 2" descr="C:\Users\mujie\Desktop\2017 第九版口腔科学编审会\new\10-5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59" y="2179836"/>
            <a:ext cx="4519857" cy="398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74663" y="2099386"/>
            <a:ext cx="48717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）三角巾风帽式包扎法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）单眼包扎法</a:t>
            </a:r>
            <a:endParaRPr lang="zh-CN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）头颌绷带十字形包扎法</a:t>
            </a:r>
            <a:endParaRPr lang="en-US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4</a:t>
            </a:r>
            <a:r>
              <a:rPr lang="zh-CN" altLang="zh-CN" sz="2000" b="1" dirty="0">
                <a:latin typeface="Times New Roman" panose="02020603050405020304"/>
                <a:ea typeface="微软雅黑" panose="020B0503020204020204" pitchFamily="34" charset="-122"/>
              </a:rPr>
              <a:t>）四尾带包扎法</a:t>
            </a:r>
            <a:endParaRPr lang="zh-CN" altLang="zh-CN" sz="20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2189" y="987523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四、伤员运送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9218" name="Picture 2" descr="C:\Users\mujie\Desktop\2017 第九版口腔科学编审会\new\10-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9"/>
          <a:stretch>
            <a:fillRect/>
          </a:stretch>
        </p:blipFill>
        <p:spPr bwMode="auto">
          <a:xfrm>
            <a:off x="939792" y="2102985"/>
            <a:ext cx="4922099" cy="31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mujie\Desktop\2017 第九版口腔科学编审会\new\10-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1"/>
          <a:stretch>
            <a:fillRect/>
          </a:stretch>
        </p:blipFill>
        <p:spPr bwMode="auto">
          <a:xfrm>
            <a:off x="6423546" y="2102985"/>
            <a:ext cx="4572000" cy="31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072129" y="5571460"/>
            <a:ext cx="5637417" cy="576043"/>
          </a:xfrm>
          <a:prstGeom prst="roundRect">
            <a:avLst>
              <a:gd name="adj" fmla="val 16667"/>
            </a:avLst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注意保持呼吸道通畅、保护颈椎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4642" y="2934586"/>
            <a:ext cx="180753" cy="265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730409" y="2913320"/>
            <a:ext cx="116958" cy="13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6734" y="4423144"/>
            <a:ext cx="106326" cy="3402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09823" y="4593265"/>
            <a:ext cx="138224" cy="956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2070" y="987520"/>
            <a:ext cx="2646878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五、防止感染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1196659" y="2043404"/>
            <a:ext cx="7028264" cy="189468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即时清创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尽早包扎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尽早使用抗生素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破伤风抗毒素的使用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" name="图片 10" descr="清创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025" y="1858010"/>
            <a:ext cx="3582670" cy="3796030"/>
          </a:xfrm>
          <a:prstGeom prst="rect">
            <a:avLst/>
          </a:prstGeom>
        </p:spPr>
      </p:pic>
      <p:pic>
        <p:nvPicPr>
          <p:cNvPr id="9" name="图片 8" descr="破伤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05" y="3237230"/>
            <a:ext cx="4163695" cy="28568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64089" y="987523"/>
            <a:ext cx="5663821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六、颌面部创伤急救注意事项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4" y="1903445"/>
            <a:ext cx="10102364" cy="24109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注意避免出现以下情况：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被表面现象迷惑，满足于现有诊断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颠倒抢救与诊断的关系，进行不急需的检查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填塞止血忽略了抢救与检查可能造成的伤害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结扎止血注意救治资料的完整性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第三节 口腔颌面部软组织损伤</a:t>
            </a:r>
            <a:b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 sz="3200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7376" y="992549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一、闭合性损伤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255631"/>
            <a:ext cx="7706579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表皮破损，少量渗血，疼痛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清洗创面，防止感染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29654"/>
            <a:ext cx="49808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擦伤（</a:t>
            </a:r>
            <a:r>
              <a:rPr lang="en-US" altLang="zh-CN" sz="2800" dirty="0" smtClean="0"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abrasion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4663" y="3184013"/>
            <a:ext cx="61910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</a:t>
            </a: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挫伤（</a:t>
            </a:r>
            <a:r>
              <a:rPr lang="en-US" altLang="zh-CN" sz="2800" dirty="0" smtClean="0"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contused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Shape 103"/>
          <p:cNvSpPr/>
          <p:nvPr/>
        </p:nvSpPr>
        <p:spPr>
          <a:xfrm>
            <a:off x="474663" y="3775172"/>
            <a:ext cx="770657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皮下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及深层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损伤，局部肿胀或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淤斑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早期冷敷、局部加压，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天后热敷；并发感染则切开引流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2" y="4679052"/>
            <a:ext cx="4622155" cy="662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（三）蜇伤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 descr="擦伤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7825" y="1819275"/>
            <a:ext cx="2106295" cy="2508250"/>
          </a:xfrm>
          <a:prstGeom prst="rect">
            <a:avLst/>
          </a:prstGeom>
        </p:spPr>
      </p:pic>
      <p:pic>
        <p:nvPicPr>
          <p:cNvPr id="15" name="图片 14" descr="裂伤"/>
          <p:cNvPicPr>
            <a:picLocks noChangeAspect="1"/>
          </p:cNvPicPr>
          <p:nvPr/>
        </p:nvPicPr>
        <p:blipFill>
          <a:blip r:embed="rId2"/>
          <a:srcRect l="5200" t="15508" r="18107" b="10158"/>
          <a:stretch>
            <a:fillRect/>
          </a:stretch>
        </p:blipFill>
        <p:spPr>
          <a:xfrm>
            <a:off x="8834120" y="3336290"/>
            <a:ext cx="2346325" cy="278828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58045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二、开放性损伤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3" y="2226105"/>
            <a:ext cx="7706579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开放伤口，创缘不整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尽早行清创缝合术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63" y="1590434"/>
            <a:ext cx="550663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（一）挫裂伤 （</a:t>
            </a:r>
            <a:r>
              <a:rPr lang="en-US" altLang="zh-CN" sz="2800" dirty="0" smtClean="0"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lacerated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3994" y="3188130"/>
            <a:ext cx="58484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（二）刺伤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puncture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Shape 103"/>
          <p:cNvSpPr/>
          <p:nvPr/>
        </p:nvSpPr>
        <p:spPr>
          <a:xfrm>
            <a:off x="474662" y="3763943"/>
            <a:ext cx="7706579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伤口小，伤道深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清创时应彻底，应用抗生素防治感染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3994" y="4654673"/>
            <a:ext cx="6267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（三）切割伤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incised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3" descr="DSCN7806"/>
          <p:cNvPicPr>
            <a:picLocks noChangeAspect="1" noChangeArrowheads="1"/>
          </p:cNvPicPr>
          <p:nvPr/>
        </p:nvPicPr>
        <p:blipFill>
          <a:blip r:embed="rId1">
            <a:lum bright="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"/>
          <a:stretch>
            <a:fillRect/>
          </a:stretch>
        </p:blipFill>
        <p:spPr bwMode="auto">
          <a:xfrm>
            <a:off x="6402087" y="2636808"/>
            <a:ext cx="2568593" cy="235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Shape 103"/>
          <p:cNvSpPr/>
          <p:nvPr/>
        </p:nvSpPr>
        <p:spPr>
          <a:xfrm>
            <a:off x="474663" y="5295249"/>
            <a:ext cx="7706579" cy="9713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创缘整齐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清创缝合，注意有无血管、面神经及腮腺导管损伤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0" name="Picture 4" descr="DSC01193"/>
          <p:cNvPicPr>
            <a:picLocks noChangeAspect="1" noChangeArrowheads="1"/>
          </p:cNvPicPr>
          <p:nvPr/>
        </p:nvPicPr>
        <p:blipFill>
          <a:blip r:embed="rId2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t="21027" r="14360"/>
          <a:stretch>
            <a:fillRect/>
          </a:stretch>
        </p:blipFill>
        <p:spPr>
          <a:xfrm>
            <a:off x="9137203" y="1485557"/>
            <a:ext cx="2477044" cy="1975900"/>
          </a:xfrm>
          <a:prstGeom prst="rect">
            <a:avLst/>
          </a:prstGeom>
          <a:noFill/>
        </p:spPr>
      </p:pic>
      <p:pic>
        <p:nvPicPr>
          <p:cNvPr id="21" name="Picture 7" descr="DSC00406"/>
          <p:cNvPicPr>
            <a:picLocks noChangeAspect="1" noChangeArrowheads="1"/>
          </p:cNvPicPr>
          <p:nvPr/>
        </p:nvPicPr>
        <p:blipFill>
          <a:blip r:embed="rId3" cstate="print">
            <a:lum bright="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72"/>
          <a:stretch>
            <a:fillRect/>
          </a:stretch>
        </p:blipFill>
        <p:spPr bwMode="auto">
          <a:xfrm>
            <a:off x="9137203" y="3995138"/>
            <a:ext cx="2477044" cy="1846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392756" y="4999939"/>
            <a:ext cx="256859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挫裂伤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9127872" y="3525255"/>
            <a:ext cx="247704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切割伤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9099879" y="5845214"/>
            <a:ext cx="256859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刺伤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 rot="2122276">
            <a:off x="9510197" y="4644399"/>
            <a:ext cx="780192" cy="183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6238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二、开放性损伤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3" y="2219005"/>
            <a:ext cx="11305731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边缘不齐，出血多，常伴肌肉、血管、神经和骨骼暴露，易感染；及时清创、复位缝合。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662" y="1637878"/>
            <a:ext cx="56528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（四）撕裂伤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avulsion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4663" y="2644265"/>
            <a:ext cx="65072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（五）砍伤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chopped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Shape 103"/>
          <p:cNvSpPr/>
          <p:nvPr/>
        </p:nvSpPr>
        <p:spPr>
          <a:xfrm>
            <a:off x="463448" y="3215468"/>
            <a:ext cx="11205647" cy="5096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创口较多，深浅不等；仔细清创，探查重要结构损伤，尽量保留可保留的组织。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9310" y="3631466"/>
            <a:ext cx="51158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（六）咬伤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bite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Shape 103"/>
          <p:cNvSpPr/>
          <p:nvPr/>
        </p:nvSpPr>
        <p:spPr>
          <a:xfrm>
            <a:off x="479310" y="4229331"/>
            <a:ext cx="11205648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创缘常有咬痕，组织常被撕裂，甚至撕脱；清洗创面，湿敷，控制感染，狂犬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疫苗。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9310" y="4664771"/>
            <a:ext cx="51158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（七）烧伤 （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burned wound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Shape 103"/>
          <p:cNvSpPr/>
          <p:nvPr/>
        </p:nvSpPr>
        <p:spPr>
          <a:xfrm>
            <a:off x="463448" y="5256968"/>
            <a:ext cx="9417791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特点与全身烧伤相似；应遵循全身与局部相结合的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原则。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43" name="Picture 3" descr="C:\Users\mujie\Desktop\2017 第九版口腔科学编审会\new\10-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18" y="1548874"/>
            <a:ext cx="5097532" cy="22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99979" y="985838"/>
            <a:ext cx="8392041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三、面部几个特殊部位软组织损伤的处理特点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5035" y="1850806"/>
            <a:ext cx="3853289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颊部损伤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鼻部损伤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唇部损伤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腭部损伤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舌部损伤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6.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眉、睑部损伤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7.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腮腺及腮腺导管损伤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  <a:tabLst>
                <a:tab pos="177800" algn="l"/>
              </a:tabLst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8.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面神经损伤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0242" name="Picture 2" descr="C:\Users\mujie\Desktop\2017 第九版口腔科学编审会\new\10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56" y="1729503"/>
            <a:ext cx="1569660" cy="182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mujie\Desktop\2017 第九版口腔科学编审会\new\10-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717" y="4057858"/>
            <a:ext cx="2101282" cy="185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mujie\Desktop\2017 第九版口腔科学编审会\new\10-1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t="23543" r="2632" b="7239"/>
          <a:stretch>
            <a:fillRect/>
          </a:stretch>
        </p:blipFill>
        <p:spPr bwMode="auto">
          <a:xfrm>
            <a:off x="6769589" y="3834350"/>
            <a:ext cx="4946161" cy="21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836331" y="3568313"/>
            <a:ext cx="2872805" cy="500177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颊部贯通伤较大组织缺损时的缝合法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155606" y="3647143"/>
            <a:ext cx="3985147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腭部穿通伤缝合缝合法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02972" y="5912789"/>
            <a:ext cx="126188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dirty="0">
                <a:latin typeface="Times New Roman" panose="02020603050405020304"/>
                <a:ea typeface="微软雅黑" panose="020B0503020204020204" pitchFamily="34" charset="-122"/>
              </a:rPr>
              <a:t>舌损伤的缝合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70409" y="5916645"/>
            <a:ext cx="2089033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400" dirty="0">
                <a:latin typeface="Times New Roman" panose="02020603050405020304"/>
                <a:ea typeface="微软雅黑" panose="020B0503020204020204" pitchFamily="34" charset="-122"/>
              </a:rPr>
              <a:t>上睑创口的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Z</a:t>
            </a:r>
            <a:r>
              <a:rPr lang="zh-CN" altLang="zh-CN" sz="1400" dirty="0">
                <a:latin typeface="Times New Roman" panose="02020603050405020304"/>
                <a:ea typeface="微软雅黑" panose="020B0503020204020204" pitchFamily="34" charset="-122"/>
              </a:rPr>
              <a:t>成形缝合法</a:t>
            </a:r>
            <a:endParaRPr lang="zh-CN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34580" y="99248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四、口腔颌面部火器伤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1266" name="Picture 2" descr="C:\Users\mujie\Desktop\2017 第九版口腔科学编审会\new\10-11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1" r="18154" b="54149"/>
          <a:stretch>
            <a:fillRect/>
          </a:stretch>
        </p:blipFill>
        <p:spPr bwMode="auto">
          <a:xfrm>
            <a:off x="1738617" y="3553188"/>
            <a:ext cx="3592381" cy="27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mujie\Desktop\2017 第九版口腔科学编审会\new\10-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6" b="6763"/>
          <a:stretch>
            <a:fillRect/>
          </a:stretch>
        </p:blipFill>
        <p:spPr bwMode="auto">
          <a:xfrm>
            <a:off x="5837692" y="3445857"/>
            <a:ext cx="5498274" cy="27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59728" y="1614196"/>
            <a:ext cx="112410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致伤因素复杂，伤道周围又分为坏死区、挫伤区和震荡区，坏死区和挫伤区不易区分。清创时切除坏死组织一般不超过创缘外</a:t>
            </a:r>
            <a:r>
              <a:rPr kumimoji="1"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5mm</a:t>
            </a:r>
            <a:r>
              <a:rPr kumimoji="1"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，敞开创面，清除异物，彻底止血，充分引流，尽早使用抗生素控制感染。伤后</a:t>
            </a:r>
            <a:r>
              <a:rPr kumimoji="1"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kumimoji="1"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～</a:t>
            </a:r>
            <a:r>
              <a:rPr kumimoji="1"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kumimoji="1" lang="zh-CN" altLang="zh-CN" sz="2000" dirty="0">
                <a:latin typeface="Times New Roman" panose="02020603050405020304"/>
                <a:ea typeface="微软雅黑" panose="020B0503020204020204" pitchFamily="34" charset="-122"/>
              </a:rPr>
              <a:t>天如无感染征象，进一步清创后可做初期缝合。对于严重肿胀或因大量组织缺损而难以做到初期缝合的伤口，可用定向减张缝合以缩小</a:t>
            </a:r>
            <a:r>
              <a:rPr kumimoji="1" lang="zh-CN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创面</a:t>
            </a:r>
            <a:r>
              <a:rPr kumimoji="1"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。</a:t>
            </a:r>
            <a:endParaRPr kumimoji="1"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38200" y="2396984"/>
            <a:ext cx="1051573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患者的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年龄、发生部位、营养状态、免疫功能和对致病微生物的耐受性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9425" y="1723372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（一）内因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7007" y="979707"/>
            <a:ext cx="3877985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三、导致感染的原因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425" y="3054036"/>
            <a:ext cx="198002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（二）外因</a:t>
            </a:r>
            <a:endParaRPr lang="en-US" altLang="zh-CN" sz="28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838200" y="3792661"/>
            <a:ext cx="8226629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致病微生物的种类、毒力、</a:t>
            </a: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/>
                <a:ea typeface="微软雅黑" panose="020B0503020204020204" pitchFamily="34" charset="-122"/>
              </a:rPr>
              <a:t>数量。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7" name="图片 6" descr="微生物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9310" y="3165475"/>
            <a:ext cx="3015615" cy="30156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第四节 牙和牙槽骨损伤</a:t>
            </a:r>
            <a:endParaRPr lang="zh-CN" altLang="en-US" sz="3200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30937" y="1019908"/>
            <a:ext cx="2236510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一、牙挫伤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345" y="1830070"/>
            <a:ext cx="6637655" cy="194818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直接或间接外力撞击所致，其主要特点是牙周膜和牙髓受损而产生充血、水肿。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牙周膜损伤牙行简单结扎固定，防止早接触；牙髓受损，做牙髓或根管治疗。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牙周膜间隙增宽"/>
          <p:cNvPicPr>
            <a:picLocks noChangeAspect="1"/>
          </p:cNvPicPr>
          <p:nvPr/>
        </p:nvPicPr>
        <p:blipFill>
          <a:blip r:embed="rId1"/>
          <a:srcRect l="14566" t="16577" r="7378" b="6503"/>
          <a:stretch>
            <a:fillRect/>
          </a:stretch>
        </p:blipFill>
        <p:spPr>
          <a:xfrm>
            <a:off x="7415530" y="1278255"/>
            <a:ext cx="3434080" cy="45104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91720" y="1086164"/>
            <a:ext cx="2236511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二、牙脱位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Shape 103"/>
          <p:cNvSpPr/>
          <p:nvPr/>
        </p:nvSpPr>
        <p:spPr>
          <a:xfrm>
            <a:off x="389603" y="1980316"/>
            <a:ext cx="11241086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较大的暴力撞击，牙部分或完全脱位。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部分脱位，应使牙恢复到正常位置，并结扎固定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周左右。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牙完全脱位时间不长，行牙再植的程序，将脱位牙植入原位，并结扎固定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周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左右。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8" name="图片 7" descr="牙脱位"/>
          <p:cNvPicPr>
            <a:picLocks noChangeAspect="1"/>
          </p:cNvPicPr>
          <p:nvPr/>
        </p:nvPicPr>
        <p:blipFill>
          <a:blip r:embed="rId1"/>
          <a:srcRect b="16625"/>
          <a:stretch>
            <a:fillRect/>
          </a:stretch>
        </p:blipFill>
        <p:spPr>
          <a:xfrm>
            <a:off x="1196975" y="3618865"/>
            <a:ext cx="4064000" cy="2541270"/>
          </a:xfrm>
          <a:prstGeom prst="rect">
            <a:avLst/>
          </a:prstGeom>
        </p:spPr>
      </p:pic>
      <p:pic>
        <p:nvPicPr>
          <p:cNvPr id="9" name="图片 8" descr="牙脱位1"/>
          <p:cNvPicPr>
            <a:picLocks noChangeAspect="1"/>
          </p:cNvPicPr>
          <p:nvPr/>
        </p:nvPicPr>
        <p:blipFill>
          <a:blip r:embed="rId2"/>
          <a:srcRect b="16271"/>
          <a:stretch>
            <a:fillRect/>
          </a:stretch>
        </p:blipFill>
        <p:spPr>
          <a:xfrm>
            <a:off x="5400675" y="3618865"/>
            <a:ext cx="4064000" cy="255206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054" y="98752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三、牙折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2290" name="Picture 2" descr="C:\Users\mujie\Desktop\2017 第九版口腔科学编审会\new\10-12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8"/>
          <a:stretch>
            <a:fillRect/>
          </a:stretch>
        </p:blipFill>
        <p:spPr bwMode="auto">
          <a:xfrm>
            <a:off x="4884048" y="4412211"/>
            <a:ext cx="5333841" cy="18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03"/>
          <p:cNvSpPr/>
          <p:nvPr/>
        </p:nvSpPr>
        <p:spPr>
          <a:xfrm>
            <a:off x="474662" y="1576873"/>
            <a:ext cx="11241087" cy="333424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）冠折：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折缘尖锐，磨至圆钝；牙髓有明显刺激症状并影响形态和功能，视情况做牙冠修复；如冠折已穿通牙髓，尽早进行根管治疗，再行牙冠修复。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）根折：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近牙颈部的根折，应去除牙冠，行根管治疗后，桩冠修复；根中部的折断应拔除患牙；根尖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1/3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折断、牙松动，应及时做结扎固定，并做根管治疗。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）冠根联合斜、纵折：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如有条件，行根管治疗，金属牙冠修复。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）乳牙损伤：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视具体情况尽量设法保留受伤的乳牙。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岁以上患儿，应作缺隙保持器，以防止邻牙向近中移动致恒牙萌出障碍或错位。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第五节 颌骨骨折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6238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一、上颌骨骨折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599291"/>
            <a:ext cx="2698175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（一）临床分类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314" name="Picture 2" descr="C:\Users\mujie\Desktop\2017 第九版口腔科学编审会\new\10-13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188" y="2739032"/>
            <a:ext cx="7664444" cy="33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03"/>
          <p:cNvSpPr/>
          <p:nvPr/>
        </p:nvSpPr>
        <p:spPr>
          <a:xfrm>
            <a:off x="474663" y="2261588"/>
            <a:ext cx="3016156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Le Fort Ⅰ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型骨折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Le Fort Ⅱ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型骨折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Le Fort Ⅲ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型骨折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7376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一、上颌骨骨折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8503" y="1617952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（二）临床表现与诊断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68503" y="2217384"/>
            <a:ext cx="3853289" cy="148758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骨折段移位和咬合错乱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眶区淤血、盘状脸　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影像学检查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48703" y="2626387"/>
            <a:ext cx="2450838" cy="2190077"/>
            <a:chOff x="1042988" y="2493963"/>
            <a:chExt cx="3095625" cy="2806700"/>
          </a:xfrm>
        </p:grpSpPr>
        <p:pic>
          <p:nvPicPr>
            <p:cNvPr id="9" name="Picture 2" descr="DSC06359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14" b="3558"/>
            <a:stretch>
              <a:fillRect/>
            </a:stretch>
          </p:blipFill>
          <p:spPr bwMode="auto">
            <a:xfrm>
              <a:off x="1042988" y="2493963"/>
              <a:ext cx="3095625" cy="280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"/>
            <p:cNvSpPr/>
            <p:nvPr/>
          </p:nvSpPr>
          <p:spPr bwMode="auto">
            <a:xfrm>
              <a:off x="1905000" y="4051300"/>
              <a:ext cx="1308100" cy="587046"/>
            </a:xfrm>
            <a:custGeom>
              <a:avLst/>
              <a:gdLst>
                <a:gd name="T0" fmla="*/ 0 w 824"/>
                <a:gd name="T1" fmla="*/ 0 h 145"/>
                <a:gd name="T2" fmla="*/ 2147483647 w 824"/>
                <a:gd name="T3" fmla="*/ 2147483647 h 145"/>
                <a:gd name="T4" fmla="*/ 2147483647 w 824"/>
                <a:gd name="T5" fmla="*/ 2147483647 h 145"/>
                <a:gd name="T6" fmla="*/ 2147483647 w 824"/>
                <a:gd name="T7" fmla="*/ 2147483647 h 145"/>
                <a:gd name="T8" fmla="*/ 2147483647 w 824"/>
                <a:gd name="T9" fmla="*/ 2147483647 h 145"/>
                <a:gd name="T10" fmla="*/ 2147483647 w 824"/>
                <a:gd name="T11" fmla="*/ 2147483647 h 145"/>
                <a:gd name="T12" fmla="*/ 2147483647 w 824"/>
                <a:gd name="T13" fmla="*/ 2147483647 h 145"/>
                <a:gd name="T14" fmla="*/ 2147483647 w 824"/>
                <a:gd name="T15" fmla="*/ 2147483647 h 145"/>
                <a:gd name="T16" fmla="*/ 2147483647 w 824"/>
                <a:gd name="T17" fmla="*/ 2147483647 h 145"/>
                <a:gd name="T18" fmla="*/ 2147483647 w 824"/>
                <a:gd name="T19" fmla="*/ 2147483647 h 145"/>
                <a:gd name="T20" fmla="*/ 2147483647 w 824"/>
                <a:gd name="T21" fmla="*/ 2147483647 h 145"/>
                <a:gd name="T22" fmla="*/ 2147483647 w 824"/>
                <a:gd name="T23" fmla="*/ 2147483647 h 1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4"/>
                <a:gd name="T37" fmla="*/ 0 h 145"/>
                <a:gd name="T38" fmla="*/ 824 w 824"/>
                <a:gd name="T39" fmla="*/ 145 h 14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4" h="145">
                  <a:moveTo>
                    <a:pt x="0" y="0"/>
                  </a:moveTo>
                  <a:cubicBezTo>
                    <a:pt x="32" y="8"/>
                    <a:pt x="34" y="1"/>
                    <a:pt x="48" y="32"/>
                  </a:cubicBezTo>
                  <a:cubicBezTo>
                    <a:pt x="55" y="47"/>
                    <a:pt x="64" y="80"/>
                    <a:pt x="64" y="80"/>
                  </a:cubicBezTo>
                  <a:cubicBezTo>
                    <a:pt x="64" y="80"/>
                    <a:pt x="126" y="72"/>
                    <a:pt x="136" y="64"/>
                  </a:cubicBezTo>
                  <a:cubicBezTo>
                    <a:pt x="144" y="58"/>
                    <a:pt x="144" y="45"/>
                    <a:pt x="152" y="40"/>
                  </a:cubicBezTo>
                  <a:cubicBezTo>
                    <a:pt x="166" y="31"/>
                    <a:pt x="200" y="24"/>
                    <a:pt x="200" y="24"/>
                  </a:cubicBezTo>
                  <a:cubicBezTo>
                    <a:pt x="309" y="30"/>
                    <a:pt x="396" y="41"/>
                    <a:pt x="504" y="48"/>
                  </a:cubicBezTo>
                  <a:cubicBezTo>
                    <a:pt x="542" y="73"/>
                    <a:pt x="519" y="61"/>
                    <a:pt x="576" y="80"/>
                  </a:cubicBezTo>
                  <a:cubicBezTo>
                    <a:pt x="584" y="83"/>
                    <a:pt x="600" y="88"/>
                    <a:pt x="600" y="88"/>
                  </a:cubicBezTo>
                  <a:cubicBezTo>
                    <a:pt x="638" y="145"/>
                    <a:pt x="613" y="131"/>
                    <a:pt x="664" y="144"/>
                  </a:cubicBezTo>
                  <a:cubicBezTo>
                    <a:pt x="729" y="138"/>
                    <a:pt x="764" y="130"/>
                    <a:pt x="816" y="96"/>
                  </a:cubicBezTo>
                  <a:cubicBezTo>
                    <a:pt x="819" y="88"/>
                    <a:pt x="824" y="72"/>
                    <a:pt x="824" y="7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570333" y="2626387"/>
            <a:ext cx="2032214" cy="2190076"/>
            <a:chOff x="3671308" y="2591472"/>
            <a:chExt cx="3095625" cy="2808288"/>
          </a:xfrm>
        </p:grpSpPr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3671308" y="2591472"/>
            <a:ext cx="3095625" cy="2808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Image" r:id="rId2" imgW="3835400" imgH="3479800" progId="Photoshop.Image.8">
                    <p:embed/>
                  </p:oleObj>
                </mc:Choice>
                <mc:Fallback>
                  <p:oleObj name="Image" r:id="rId2" imgW="3835400" imgH="3479800" progId="Photoshop.Image.8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1308" y="2591472"/>
                          <a:ext cx="3095625" cy="2808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Freeform 13"/>
            <p:cNvSpPr/>
            <p:nvPr/>
          </p:nvSpPr>
          <p:spPr bwMode="auto">
            <a:xfrm>
              <a:off x="4523134" y="3169764"/>
              <a:ext cx="1308100" cy="587379"/>
            </a:xfrm>
            <a:custGeom>
              <a:avLst/>
              <a:gdLst>
                <a:gd name="T0" fmla="*/ 0 w 824"/>
                <a:gd name="T1" fmla="*/ 2147483647 h 642"/>
                <a:gd name="T2" fmla="*/ 2147483647 w 824"/>
                <a:gd name="T3" fmla="*/ 2147483647 h 642"/>
                <a:gd name="T4" fmla="*/ 2147483647 w 824"/>
                <a:gd name="T5" fmla="*/ 2147483647 h 642"/>
                <a:gd name="T6" fmla="*/ 2147483647 w 824"/>
                <a:gd name="T7" fmla="*/ 2147483647 h 642"/>
                <a:gd name="T8" fmla="*/ 2147483647 w 824"/>
                <a:gd name="T9" fmla="*/ 2147483647 h 642"/>
                <a:gd name="T10" fmla="*/ 2147483647 w 824"/>
                <a:gd name="T11" fmla="*/ 2147483647 h 642"/>
                <a:gd name="T12" fmla="*/ 2147483647 w 824"/>
                <a:gd name="T13" fmla="*/ 2147483647 h 642"/>
                <a:gd name="T14" fmla="*/ 2147483647 w 824"/>
                <a:gd name="T15" fmla="*/ 2147483647 h 642"/>
                <a:gd name="T16" fmla="*/ 2147483647 w 824"/>
                <a:gd name="T17" fmla="*/ 2147483647 h 642"/>
                <a:gd name="T18" fmla="*/ 2147483647 w 824"/>
                <a:gd name="T19" fmla="*/ 2147483647 h 642"/>
                <a:gd name="T20" fmla="*/ 2147483647 w 824"/>
                <a:gd name="T21" fmla="*/ 2147483647 h 642"/>
                <a:gd name="T22" fmla="*/ 2147483647 w 824"/>
                <a:gd name="T23" fmla="*/ 2147483647 h 642"/>
                <a:gd name="T24" fmla="*/ 2147483647 w 824"/>
                <a:gd name="T25" fmla="*/ 2147483647 h 642"/>
                <a:gd name="T26" fmla="*/ 2147483647 w 824"/>
                <a:gd name="T27" fmla="*/ 2147483647 h 642"/>
                <a:gd name="T28" fmla="*/ 2147483647 w 824"/>
                <a:gd name="T29" fmla="*/ 2147483647 h 642"/>
                <a:gd name="T30" fmla="*/ 2147483647 w 824"/>
                <a:gd name="T31" fmla="*/ 2147483647 h 642"/>
                <a:gd name="T32" fmla="*/ 2147483647 w 824"/>
                <a:gd name="T33" fmla="*/ 2147483647 h 6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24"/>
                <a:gd name="T52" fmla="*/ 0 h 642"/>
                <a:gd name="T53" fmla="*/ 824 w 824"/>
                <a:gd name="T54" fmla="*/ 642 h 6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24" h="642">
                  <a:moveTo>
                    <a:pt x="0" y="594"/>
                  </a:moveTo>
                  <a:cubicBezTo>
                    <a:pt x="57" y="575"/>
                    <a:pt x="39" y="592"/>
                    <a:pt x="64" y="554"/>
                  </a:cubicBezTo>
                  <a:cubicBezTo>
                    <a:pt x="67" y="522"/>
                    <a:pt x="54" y="484"/>
                    <a:pt x="72" y="458"/>
                  </a:cubicBezTo>
                  <a:cubicBezTo>
                    <a:pt x="84" y="440"/>
                    <a:pt x="116" y="458"/>
                    <a:pt x="136" y="450"/>
                  </a:cubicBezTo>
                  <a:cubicBezTo>
                    <a:pt x="148" y="445"/>
                    <a:pt x="157" y="412"/>
                    <a:pt x="160" y="402"/>
                  </a:cubicBezTo>
                  <a:cubicBezTo>
                    <a:pt x="167" y="344"/>
                    <a:pt x="162" y="324"/>
                    <a:pt x="216" y="306"/>
                  </a:cubicBezTo>
                  <a:cubicBezTo>
                    <a:pt x="249" y="208"/>
                    <a:pt x="215" y="315"/>
                    <a:pt x="232" y="58"/>
                  </a:cubicBezTo>
                  <a:cubicBezTo>
                    <a:pt x="233" y="35"/>
                    <a:pt x="288" y="18"/>
                    <a:pt x="288" y="18"/>
                  </a:cubicBezTo>
                  <a:cubicBezTo>
                    <a:pt x="320" y="21"/>
                    <a:pt x="366" y="0"/>
                    <a:pt x="384" y="26"/>
                  </a:cubicBezTo>
                  <a:cubicBezTo>
                    <a:pt x="391" y="36"/>
                    <a:pt x="369" y="232"/>
                    <a:pt x="360" y="258"/>
                  </a:cubicBezTo>
                  <a:cubicBezTo>
                    <a:pt x="409" y="270"/>
                    <a:pt x="465" y="254"/>
                    <a:pt x="512" y="274"/>
                  </a:cubicBezTo>
                  <a:cubicBezTo>
                    <a:pt x="527" y="281"/>
                    <a:pt x="517" y="306"/>
                    <a:pt x="520" y="322"/>
                  </a:cubicBezTo>
                  <a:cubicBezTo>
                    <a:pt x="569" y="318"/>
                    <a:pt x="631" y="302"/>
                    <a:pt x="680" y="314"/>
                  </a:cubicBezTo>
                  <a:cubicBezTo>
                    <a:pt x="687" y="380"/>
                    <a:pt x="706" y="457"/>
                    <a:pt x="744" y="514"/>
                  </a:cubicBezTo>
                  <a:cubicBezTo>
                    <a:pt x="753" y="549"/>
                    <a:pt x="764" y="583"/>
                    <a:pt x="776" y="618"/>
                  </a:cubicBezTo>
                  <a:cubicBezTo>
                    <a:pt x="781" y="634"/>
                    <a:pt x="824" y="617"/>
                    <a:pt x="824" y="634"/>
                  </a:cubicBezTo>
                  <a:cubicBezTo>
                    <a:pt x="824" y="637"/>
                    <a:pt x="824" y="639"/>
                    <a:pt x="824" y="642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Picture 3" descr="DSC079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63" y="4011867"/>
            <a:ext cx="1402604" cy="183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DSC079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422" y="4005939"/>
            <a:ext cx="1450135" cy="183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9769822" y="2626386"/>
            <a:ext cx="1949662" cy="2190077"/>
            <a:chOff x="5665788" y="2516872"/>
            <a:chExt cx="2921000" cy="3128587"/>
          </a:xfrm>
        </p:grpSpPr>
        <p:pic>
          <p:nvPicPr>
            <p:cNvPr id="21" name="Picture 5" descr="DSC0793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788" y="2516872"/>
              <a:ext cx="2921000" cy="312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Freeform 6"/>
            <p:cNvSpPr/>
            <p:nvPr/>
          </p:nvSpPr>
          <p:spPr bwMode="auto">
            <a:xfrm>
              <a:off x="6057901" y="3008461"/>
              <a:ext cx="1955800" cy="654372"/>
            </a:xfrm>
            <a:custGeom>
              <a:avLst/>
              <a:gdLst>
                <a:gd name="T0" fmla="*/ 0 w 1232"/>
                <a:gd name="T1" fmla="*/ 2147483647 h 376"/>
                <a:gd name="T2" fmla="*/ 2147483647 w 1232"/>
                <a:gd name="T3" fmla="*/ 2147483647 h 376"/>
                <a:gd name="T4" fmla="*/ 2147483647 w 1232"/>
                <a:gd name="T5" fmla="*/ 2147483647 h 376"/>
                <a:gd name="T6" fmla="*/ 2147483647 w 1232"/>
                <a:gd name="T7" fmla="*/ 2147483647 h 376"/>
                <a:gd name="T8" fmla="*/ 2147483647 w 1232"/>
                <a:gd name="T9" fmla="*/ 2147483647 h 376"/>
                <a:gd name="T10" fmla="*/ 2147483647 w 1232"/>
                <a:gd name="T11" fmla="*/ 2147483647 h 376"/>
                <a:gd name="T12" fmla="*/ 2147483647 w 1232"/>
                <a:gd name="T13" fmla="*/ 2147483647 h 376"/>
                <a:gd name="T14" fmla="*/ 2147483647 w 1232"/>
                <a:gd name="T15" fmla="*/ 2147483647 h 376"/>
                <a:gd name="T16" fmla="*/ 2147483647 w 1232"/>
                <a:gd name="T17" fmla="*/ 2147483647 h 376"/>
                <a:gd name="T18" fmla="*/ 2147483647 w 1232"/>
                <a:gd name="T19" fmla="*/ 0 h 376"/>
                <a:gd name="T20" fmla="*/ 2147483647 w 1232"/>
                <a:gd name="T21" fmla="*/ 2147483647 h 376"/>
                <a:gd name="T22" fmla="*/ 2147483647 w 1232"/>
                <a:gd name="T23" fmla="*/ 2147483647 h 376"/>
                <a:gd name="T24" fmla="*/ 2147483647 w 1232"/>
                <a:gd name="T25" fmla="*/ 2147483647 h 376"/>
                <a:gd name="T26" fmla="*/ 2147483647 w 1232"/>
                <a:gd name="T27" fmla="*/ 2147483647 h 376"/>
                <a:gd name="T28" fmla="*/ 2147483647 w 1232"/>
                <a:gd name="T29" fmla="*/ 2147483647 h 376"/>
                <a:gd name="T30" fmla="*/ 2147483647 w 1232"/>
                <a:gd name="T31" fmla="*/ 2147483647 h 376"/>
                <a:gd name="T32" fmla="*/ 2147483647 w 1232"/>
                <a:gd name="T33" fmla="*/ 2147483647 h 376"/>
                <a:gd name="T34" fmla="*/ 2147483647 w 1232"/>
                <a:gd name="T35" fmla="*/ 2147483647 h 376"/>
                <a:gd name="T36" fmla="*/ 2147483647 w 1232"/>
                <a:gd name="T37" fmla="*/ 2147483647 h 376"/>
                <a:gd name="T38" fmla="*/ 2147483647 w 1232"/>
                <a:gd name="T39" fmla="*/ 2147483647 h 376"/>
                <a:gd name="T40" fmla="*/ 2147483647 w 1232"/>
                <a:gd name="T41" fmla="*/ 2147483647 h 376"/>
                <a:gd name="T42" fmla="*/ 2147483647 w 1232"/>
                <a:gd name="T43" fmla="*/ 2147483647 h 3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32"/>
                <a:gd name="T67" fmla="*/ 0 h 376"/>
                <a:gd name="T68" fmla="*/ 1232 w 1232"/>
                <a:gd name="T69" fmla="*/ 376 h 37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32" h="376">
                  <a:moveTo>
                    <a:pt x="0" y="192"/>
                  </a:moveTo>
                  <a:cubicBezTo>
                    <a:pt x="19" y="189"/>
                    <a:pt x="38" y="189"/>
                    <a:pt x="56" y="184"/>
                  </a:cubicBezTo>
                  <a:cubicBezTo>
                    <a:pt x="105" y="169"/>
                    <a:pt x="55" y="160"/>
                    <a:pt x="104" y="176"/>
                  </a:cubicBezTo>
                  <a:cubicBezTo>
                    <a:pt x="115" y="192"/>
                    <a:pt x="125" y="208"/>
                    <a:pt x="136" y="224"/>
                  </a:cubicBezTo>
                  <a:cubicBezTo>
                    <a:pt x="151" y="246"/>
                    <a:pt x="128" y="282"/>
                    <a:pt x="144" y="304"/>
                  </a:cubicBezTo>
                  <a:cubicBezTo>
                    <a:pt x="155" y="319"/>
                    <a:pt x="181" y="309"/>
                    <a:pt x="200" y="312"/>
                  </a:cubicBezTo>
                  <a:cubicBezTo>
                    <a:pt x="211" y="344"/>
                    <a:pt x="220" y="357"/>
                    <a:pt x="248" y="376"/>
                  </a:cubicBezTo>
                  <a:cubicBezTo>
                    <a:pt x="249" y="376"/>
                    <a:pt x="329" y="369"/>
                    <a:pt x="336" y="360"/>
                  </a:cubicBezTo>
                  <a:cubicBezTo>
                    <a:pt x="365" y="319"/>
                    <a:pt x="338" y="266"/>
                    <a:pt x="392" y="248"/>
                  </a:cubicBezTo>
                  <a:cubicBezTo>
                    <a:pt x="420" y="163"/>
                    <a:pt x="337" y="32"/>
                    <a:pt x="432" y="0"/>
                  </a:cubicBezTo>
                  <a:cubicBezTo>
                    <a:pt x="459" y="3"/>
                    <a:pt x="486" y="4"/>
                    <a:pt x="512" y="8"/>
                  </a:cubicBezTo>
                  <a:cubicBezTo>
                    <a:pt x="540" y="12"/>
                    <a:pt x="557" y="33"/>
                    <a:pt x="584" y="40"/>
                  </a:cubicBezTo>
                  <a:cubicBezTo>
                    <a:pt x="625" y="50"/>
                    <a:pt x="651" y="51"/>
                    <a:pt x="696" y="56"/>
                  </a:cubicBezTo>
                  <a:cubicBezTo>
                    <a:pt x="741" y="101"/>
                    <a:pt x="748" y="116"/>
                    <a:pt x="808" y="128"/>
                  </a:cubicBezTo>
                  <a:cubicBezTo>
                    <a:pt x="809" y="130"/>
                    <a:pt x="820" y="179"/>
                    <a:pt x="824" y="184"/>
                  </a:cubicBezTo>
                  <a:cubicBezTo>
                    <a:pt x="845" y="210"/>
                    <a:pt x="891" y="213"/>
                    <a:pt x="920" y="232"/>
                  </a:cubicBezTo>
                  <a:cubicBezTo>
                    <a:pt x="935" y="254"/>
                    <a:pt x="935" y="261"/>
                    <a:pt x="960" y="272"/>
                  </a:cubicBezTo>
                  <a:cubicBezTo>
                    <a:pt x="975" y="279"/>
                    <a:pt x="1008" y="288"/>
                    <a:pt x="1008" y="288"/>
                  </a:cubicBezTo>
                  <a:cubicBezTo>
                    <a:pt x="1037" y="285"/>
                    <a:pt x="1076" y="302"/>
                    <a:pt x="1096" y="280"/>
                  </a:cubicBezTo>
                  <a:cubicBezTo>
                    <a:pt x="1118" y="256"/>
                    <a:pt x="1098" y="215"/>
                    <a:pt x="1104" y="184"/>
                  </a:cubicBezTo>
                  <a:cubicBezTo>
                    <a:pt x="1110" y="155"/>
                    <a:pt x="1167" y="136"/>
                    <a:pt x="1192" y="128"/>
                  </a:cubicBezTo>
                  <a:cubicBezTo>
                    <a:pt x="1225" y="78"/>
                    <a:pt x="1205" y="80"/>
                    <a:pt x="1232" y="8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>
                <a:latin typeface="Times New Roman" panose="02020603050405020304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341829" y="4965636"/>
            <a:ext cx="6146809" cy="69826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三维重建显示比较典型的上颌骨骨折，从左至右分别是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Le Fort Ⅰ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型骨折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Le Fort Ⅱ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型骨折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Le Fort Ⅲ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型骨折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5158" y="5850343"/>
            <a:ext cx="3798473" cy="41549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/>
                <a:ea typeface="微软雅黑" panose="020B0503020204020204" pitchFamily="34" charset="-122"/>
              </a:rPr>
              <a:t>Le Fort Ⅲ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型骨折面型：“盘状脸”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6269" y="4754720"/>
            <a:ext cx="780192" cy="183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70055" y="4727395"/>
            <a:ext cx="187588" cy="132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56907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二、下颌骨骨折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721419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（一）下颌骨骨折好发部位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362" name="Picture 2" descr="C:\Users\mujie\Desktop\2017 第九版口腔科学编审会\new\10-14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599" y="2052568"/>
            <a:ext cx="4167144" cy="37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74663" y="2867507"/>
            <a:ext cx="3671888" cy="19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90500" indent="-190500">
              <a:lnSpc>
                <a:spcPct val="150000"/>
              </a:lnSpc>
              <a:tabLst>
                <a:tab pos="0" algn="l"/>
              </a:tabLst>
            </a:pP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正中联合（颏正中）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190500" indent="-190500">
              <a:lnSpc>
                <a:spcPct val="150000"/>
              </a:lnSpc>
              <a:tabLst>
                <a:tab pos="0" algn="l"/>
              </a:tabLst>
            </a:pP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latin typeface="Times New Roman" panose="02020603050405020304"/>
                <a:ea typeface="微软雅黑" panose="020B0503020204020204" pitchFamily="34" charset="-122"/>
              </a:rPr>
              <a:t>.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颏孔区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190500" indent="-190500">
              <a:lnSpc>
                <a:spcPct val="150000"/>
              </a:lnSpc>
              <a:tabLst>
                <a:tab pos="0" algn="l"/>
              </a:tabLst>
            </a:pP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下颌角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190500" indent="-190500">
              <a:lnSpc>
                <a:spcPct val="150000"/>
              </a:lnSpc>
              <a:tabLst>
                <a:tab pos="0" algn="l"/>
              </a:tabLst>
            </a:pPr>
            <a:r>
              <a:rPr lang="en-US" altLang="zh-CN" sz="2000" dirty="0"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髁突颈部</a:t>
            </a:r>
            <a:endParaRPr lang="en-US" altLang="zh-CN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56907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二、下颌骨骨折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71023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（二）临床表现与诊断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2374265"/>
            <a:ext cx="4890135" cy="3244850"/>
          </a:xfrm>
        </p:spPr>
        <p:txBody>
          <a:bodyPr lIns="91440" tIns="45720" rIns="91440" bIns="45720">
            <a:noAutofit/>
          </a:bodyPr>
          <a:lstStyle/>
          <a:p>
            <a:pPr marL="342900" indent="-342900" eaLnBrk="1" hangingPunct="1">
              <a:lnSpc>
                <a:spcPct val="16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骨折块移位、面部畸形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出血与血肿	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功能障碍：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咬合紊乱、张口受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限。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骨折段的异常活动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影像学检查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6386" name="Picture 2" descr="C:\Users\mujie\Desktop\2017 第九版口腔科学编审会\new\10-17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09" y="3996854"/>
            <a:ext cx="2692849" cy="182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mujie\Desktop\2017 第九版口腔科学编审会\new\10-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8" b="22644"/>
          <a:stretch>
            <a:fillRect/>
          </a:stretch>
        </p:blipFill>
        <p:spPr bwMode="auto">
          <a:xfrm>
            <a:off x="6006658" y="1717678"/>
            <a:ext cx="5651500" cy="174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mujie\Desktop\2017 第九版口腔科学编审会\new\10-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832" y="3866224"/>
            <a:ext cx="2423418" cy="20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254486" y="3485988"/>
            <a:ext cx="3057247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颏正中联合处骨折肌肉牵拉移位方向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72148" y="5916642"/>
            <a:ext cx="2339102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颏旁骨折肌肉牵拉移位方向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31950" y="5910033"/>
            <a:ext cx="2159566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髁突颈部骨折致咬合紊乱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7376" y="987523"/>
            <a:ext cx="3057247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二、下颌骨骨折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599289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（二）临床表现与诊断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9" descr="5.jp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4" t="16434" r="18834" b="3336"/>
          <a:stretch>
            <a:fillRect/>
          </a:stretch>
        </p:blipFill>
        <p:spPr bwMode="auto">
          <a:xfrm>
            <a:off x="764253" y="2608807"/>
            <a:ext cx="2702257" cy="317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 descr="刘引劳_0513524-35_18102006_1122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3"/>
          <a:stretch>
            <a:fillRect/>
          </a:stretch>
        </p:blipFill>
        <p:spPr bwMode="auto">
          <a:xfrm>
            <a:off x="7454162" y="2608807"/>
            <a:ext cx="4117356" cy="317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728258" y="5830127"/>
            <a:ext cx="2684802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三维重建显示颏正中骨折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54162" y="5830127"/>
            <a:ext cx="4117355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全口曲面断层片</a:t>
            </a:r>
            <a:r>
              <a:rPr lang="zh-CN" altLang="en-US" sz="1400" dirty="0" smtClean="0">
                <a:latin typeface="Times New Roman" panose="02020603050405020304"/>
                <a:ea typeface="微软雅黑" panose="020B0503020204020204" pitchFamily="34" charset="-122"/>
              </a:rPr>
              <a:t>显示颏孔区骨折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2"/>
          <a:stretch>
            <a:fillRect/>
          </a:stretch>
        </p:blipFill>
        <p:spPr bwMode="auto">
          <a:xfrm>
            <a:off x="3872080" y="2608807"/>
            <a:ext cx="3251913" cy="317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3878880" y="5836210"/>
            <a:ext cx="3181148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CT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冠状位显示双侧髁突颈部骨折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86903" y="911228"/>
            <a:ext cx="4698722" cy="743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479425" y="1729028"/>
            <a:ext cx="10502706" cy="233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处理时机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首先治疗危及生命的全身情况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治疗颅脑损伤和重要脏器损伤，脑脊液漏不可封堵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在此基础上尽早行复位固定术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如不能尽早手术，应行软组织创面关闭和骨折简单复位，防止错位愈合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79426" y="4065638"/>
            <a:ext cx="8713280" cy="222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/>
                <a:ea typeface="微软雅黑" panose="020B0503020204020204" pitchFamily="34" charset="-122"/>
              </a:rPr>
              <a:t>复位与固定原则</a:t>
            </a:r>
            <a:endParaRPr lang="zh-CN" altLang="en-US" sz="2000" b="1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早期复位固定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以咬合关系的恢复为治愈标准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采用可靠的固定方法</a:t>
            </a:r>
            <a:endParaRPr lang="zh-CN" altLang="en-US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46197" y="786809"/>
            <a:ext cx="46987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311613"/>
            <a:ext cx="5444117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手法复位和外固定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）牙间结扎固定法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）单颌牙弓夹板固定法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）颌间固定法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小环结扎法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带钩牙弓夹板颌间弹性牵引固定法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正畸用带钩托槽颌间固定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颌间牵引钉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49316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（一）颌骨骨折的复位固定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410" name="Picture 2" descr="C:\Users\mujie\Desktop\2017 第九版口腔科学编审会\new\10-18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8"/>
          <a:stretch>
            <a:fillRect/>
          </a:stretch>
        </p:blipFill>
        <p:spPr bwMode="auto">
          <a:xfrm>
            <a:off x="6947164" y="1617698"/>
            <a:ext cx="3807271" cy="21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:\课题\卫生部医学视听教材和CAI课件招标\脚本素材\骨折复位固定\颌间牵引\术中牵引复位\颌间弹性牵引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780" y="4269345"/>
            <a:ext cx="2493500" cy="155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F:\工作\临床工作\患者资料\2016.9.22何小静（上缩下突）\DSC_0785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671" t="9628" r="15022" b="9628"/>
          <a:stretch>
            <a:fillRect/>
          </a:stretch>
        </p:blipFill>
        <p:spPr bwMode="auto">
          <a:xfrm>
            <a:off x="9089410" y="4216947"/>
            <a:ext cx="2453753" cy="160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411943" y="3678535"/>
            <a:ext cx="2877711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带钩牙弓夹板颌间弹性牵引固定法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18780" y="5866777"/>
            <a:ext cx="2493499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颌间牵引钉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54374" y="5858185"/>
            <a:ext cx="270081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正畸用带钩托槽颌间固定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21790" y="1828707"/>
            <a:ext cx="110812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（一）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病史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牙痛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、创伤、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重病。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（二）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症状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肿痛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、发热、寒战、纳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差等。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（三）典型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体征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红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、肿、热、痛、功能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障碍。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8070" y="978480"/>
            <a:ext cx="3047574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四、诊断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图片 5" descr="牙痛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3435" y="1694815"/>
            <a:ext cx="3897630" cy="368427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42492" y="990864"/>
            <a:ext cx="46987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190317"/>
            <a:ext cx="5032511" cy="56425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手术复位和内固定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15746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（一）颌骨骨折的复位固定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434" name="Picture 2" descr="C:\Users\mujie\Desktop\2017 第九版口腔科学编审会\new\10-19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7245" r="2909"/>
          <a:stretch>
            <a:fillRect/>
          </a:stretch>
        </p:blipFill>
        <p:spPr bwMode="auto">
          <a:xfrm>
            <a:off x="816286" y="3324767"/>
            <a:ext cx="5063995" cy="22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mujie\Desktop\2017 第九版口腔科学编审会\new\10-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615" y="1860891"/>
            <a:ext cx="2831006" cy="37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445130" y="5634419"/>
            <a:ext cx="3763774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）切开复位和骨间结扎固定法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03050" y="5636695"/>
            <a:ext cx="2608406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）切开复位和坚固内固定法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1823" y="987523"/>
            <a:ext cx="46987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285269"/>
            <a:ext cx="11241087" cy="287258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 lvl="0"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非手术的闭合性复位固定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）适用于：成人单侧髁突颈部骨折且成角小于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30°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以及髁突囊内骨折等情况。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）固定时间约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～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周。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手术切开复位固定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）适用于：髁突颈部骨折成角大于</a:t>
            </a:r>
            <a:r>
              <a:rPr lang="en-US" altLang="zh-CN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45°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、髁突头有移位或脱位、下颌升支高度降低、陈旧性髁突骨折等。如髁突</a:t>
            </a:r>
            <a:r>
              <a:rPr lang="zh-CN" altLang="en-US" sz="2000" dirty="0" smtClean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粉碎性骨折</a:t>
            </a:r>
            <a:r>
              <a:rPr lang="zh-CN" altLang="en-US" sz="2000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复位困难并伴有功能障碍时，可行髁突摘除术。</a:t>
            </a:r>
            <a:endParaRPr lang="en-US" altLang="zh-CN" sz="2000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22972"/>
            <a:ext cx="4493538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（二）髁突骨折的治疗原则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1823" y="990863"/>
            <a:ext cx="46987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三、颌骨骨折的治疗原则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474663" y="2312846"/>
            <a:ext cx="11241087" cy="24457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尽早复位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þ"/>
            </a:pPr>
            <a:r>
              <a:rPr lang="zh-CN" altLang="en-US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复位时间一般不超过</a:t>
            </a:r>
            <a:r>
              <a:rPr lang="en-US" altLang="zh-CN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周</a:t>
            </a:r>
            <a:endParaRPr lang="en-US" altLang="zh-CN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咬合关系的恢复可不必像成人那样严格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对儿童期骨折尽可能采用保守治疗。切开复位术中应尽量避免损伤恒牙胚和过多的骨膜剥离。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儿童期髁突骨折一般采用保守治疗，可采用开口咬合板，效果良好。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1650549"/>
            <a:ext cx="52116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（三）</a:t>
            </a: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儿童颌骨骨折的治疗原则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第六节 </a:t>
            </a: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  <a:sym typeface="+mn-ea"/>
              </a:rPr>
              <a:t>颧骨、颧弓骨折</a:t>
            </a:r>
            <a:br>
              <a:rPr lang="en-US" altLang="zh-CN" sz="573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/>
                <a:ea typeface="微软雅黑" panose="020B0503020204020204" pitchFamily="34" charset="-122"/>
              </a:rPr>
            </a:br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985838"/>
            <a:ext cx="3775393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（一）临床特点与诊断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474663" y="1951209"/>
            <a:ext cx="2849432" cy="281801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骨折移位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开口受限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复视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出血和淤血　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神经症状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6.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影像学检查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28" name="Picture 7" descr="图片10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3875963" y="3906168"/>
            <a:ext cx="2988861" cy="1959285"/>
          </a:xfrm>
          <a:prstGeom prst="rect">
            <a:avLst/>
          </a:prstGeom>
        </p:spPr>
      </p:pic>
      <p:pic>
        <p:nvPicPr>
          <p:cNvPr id="29" name="Picture 6" descr="图片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10257" r="10005" b="62017"/>
          <a:stretch>
            <a:fillRect/>
          </a:stretch>
        </p:blipFill>
        <p:spPr bwMode="auto">
          <a:xfrm>
            <a:off x="3875964" y="2077370"/>
            <a:ext cx="2988861" cy="137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 descr="F:\工作\临床工作\患者资料\2017.5.31王发勋（颧骨颧弓）\DSC_0304.JPG"/>
          <p:cNvPicPr>
            <a:picLocks noChangeAspect="1" noChangeArrowheads="1"/>
          </p:cNvPicPr>
          <p:nvPr/>
        </p:nvPicPr>
        <p:blipFill rotWithShape="1">
          <a:blip r:embed="rId3" cstate="screen"/>
          <a:srcRect l="5980" t="16775" r="8977" b="34334"/>
          <a:stretch>
            <a:fillRect/>
          </a:stretch>
        </p:blipFill>
        <p:spPr bwMode="auto">
          <a:xfrm>
            <a:off x="9651844" y="3932068"/>
            <a:ext cx="2490277" cy="13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F:\工作\临床工作\患者资料\2017.5.31王发勋（颧骨颧弓）\DSC_0305.JPG"/>
          <p:cNvPicPr>
            <a:picLocks noChangeAspect="1" noChangeArrowheads="1"/>
          </p:cNvPicPr>
          <p:nvPr/>
        </p:nvPicPr>
        <p:blipFill rotWithShape="1">
          <a:blip r:embed="rId4" cstate="screen"/>
          <a:srcRect l="3244" t="11581" r="8423" b="38069"/>
          <a:stretch>
            <a:fillRect/>
          </a:stretch>
        </p:blipFill>
        <p:spPr bwMode="auto">
          <a:xfrm>
            <a:off x="9636944" y="2077370"/>
            <a:ext cx="2490277" cy="13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F:\工作\临床工作\患者资料\2017.5.31王发勋（颧骨颧弓）\DSC_0306.JPG"/>
          <p:cNvPicPr>
            <a:picLocks noChangeAspect="1" noChangeArrowheads="1"/>
          </p:cNvPicPr>
          <p:nvPr/>
        </p:nvPicPr>
        <p:blipFill rotWithShape="1">
          <a:blip r:embed="rId5" cstate="screen"/>
          <a:srcRect l="9020" t="18752" r="6687" b="28986"/>
          <a:stretch>
            <a:fillRect/>
          </a:stretch>
        </p:blipFill>
        <p:spPr bwMode="auto">
          <a:xfrm>
            <a:off x="7049732" y="2077370"/>
            <a:ext cx="2490277" cy="13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F:\工作\临床工作\患者资料\2017.5.31王发勋（颧骨颧弓）\DSC_0307.JPG"/>
          <p:cNvPicPr>
            <a:picLocks noChangeAspect="1" noChangeArrowheads="1"/>
          </p:cNvPicPr>
          <p:nvPr/>
        </p:nvPicPr>
        <p:blipFill rotWithShape="1">
          <a:blip r:embed="rId6" cstate="screen"/>
          <a:srcRect l="7853" t="7523" r="3235" b="40239"/>
          <a:stretch>
            <a:fillRect/>
          </a:stretch>
        </p:blipFill>
        <p:spPr bwMode="auto">
          <a:xfrm>
            <a:off x="7049732" y="3933082"/>
            <a:ext cx="2490277" cy="13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449339" y="3490389"/>
            <a:ext cx="2010059" cy="384034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骨折移位致左面部塌陷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959939" y="5894793"/>
            <a:ext cx="2988860" cy="377283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张口受限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45579" y="5419228"/>
            <a:ext cx="2988860" cy="700448"/>
          </a:xfrm>
          <a:prstGeom prst="rect">
            <a:avLst/>
          </a:prstGeom>
          <a:ln>
            <a:solidFill>
              <a:srgbClr val="127FB8"/>
            </a:solidFill>
            <a:prstDash val="dash"/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结膜充血、下睑淤血</a:t>
            </a:r>
            <a:endParaRPr lang="en-US" altLang="zh-CN" sz="14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Times New Roman" panose="02020603050405020304"/>
                <a:ea typeface="微软雅黑" panose="020B0503020204020204" pitchFamily="34" charset="-122"/>
              </a:rPr>
              <a:t>眼球运动检查</a:t>
            </a:r>
            <a:endParaRPr lang="zh-CN" altLang="en-US" sz="14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0" y="46990"/>
            <a:ext cx="2848610" cy="440690"/>
          </a:xfrm>
        </p:spPr>
        <p:txBody>
          <a:bodyPr>
            <a:normAutofit fontScale="35000" lnSpcReduction="20000"/>
          </a:bodyPr>
          <a:lstStyle/>
          <a:p>
            <a:pPr>
              <a:lnSpc>
                <a:spcPct val="150000"/>
              </a:lnSpc>
            </a:pPr>
            <a:endParaRPr lang="zh-CN" altLang="en-US" dirty="0" smtClean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4663" y="989525"/>
            <a:ext cx="2698175" cy="662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（二）治疗原则</a:t>
            </a:r>
            <a:endParaRPr lang="en-US" altLang="zh-CN" sz="2800" b="1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Shape 103"/>
          <p:cNvSpPr/>
          <p:nvPr/>
        </p:nvSpPr>
        <p:spPr>
          <a:xfrm>
            <a:off x="474663" y="1959984"/>
            <a:ext cx="3668297" cy="235635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口内切开复位法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面部小切口切开复位法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颞部切开复位法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巾钳牵拉法　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Times New Roman" panose="02020603050405020304"/>
                <a:ea typeface="微软雅黑" panose="020B0503020204020204" pitchFamily="34" charset="-122"/>
              </a:rPr>
              <a:t>冠状切口切开复位内固定</a:t>
            </a:r>
            <a:endParaRPr lang="zh-CN" altLang="en-US" sz="2000" b="1" dirty="0">
              <a:solidFill>
                <a:srgbClr val="E7E6E6">
                  <a:lumMod val="25000"/>
                </a:srgbClr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19460" name="Picture 4" descr="C:\Users\mujie\Desktop\2017 第九版口腔科学编审会\new\10-2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1" y="1334662"/>
            <a:ext cx="4331984" cy="47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1260" y="274955"/>
            <a:ext cx="10391140" cy="1143000"/>
          </a:xfrm>
        </p:spPr>
        <p:txBody>
          <a:bodyPr/>
          <a:p>
            <a:pPr algn="l"/>
            <a:r>
              <a:rPr lang="zh-CN" altLang="en-US" sz="4400"/>
              <a:t>思政小故事（服务</a:t>
            </a:r>
            <a:r>
              <a:rPr lang="zh-CN" altLang="en-US" sz="4400"/>
              <a:t>意识）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668020" y="1459865"/>
            <a:ext cx="11080115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2020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2月初，在我市口腔诊疗服务机构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因新冠病毒疫情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全面暂停常规口腔诊疗工作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周浦医院作为三级综合性医院医院，即使口腔诊疗停止，依然每天都有医务人员轮流值守，坚持为口腔颌面部感染，颌面部外伤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的急症患者解除病痛。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疫情期间，看似简单的口腔治疗，实则风险非常大。接诊的医务人员都身着防护服，戴着口罩、护目镜、防护面屏。患者在口腔治疗过程中无法佩戴口罩，医生更要近距离接触患者开放的口腔，尤其是治疗过程若使用牙钻，高压冷却水和唾液会喷溅到空气中形成大量飞沫和气溶胶，无疑会大增加发生交叉感染的机会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ts val="3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出于对患者和医生的保护，医院一般会建议大家“非急症暂缓治疗”。然而，总有些急症患者忍不了，而牙病也真是耽搁不起。每一次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检查和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治疗，我们都要近距离面对患者张大的嘴巴，但这就是我们的工作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章节小结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080135" y="1663700"/>
            <a:ext cx="10181590" cy="35306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 defTabSz="685800" fontAlgn="base">
              <a:lnSpc>
                <a:spcPts val="3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口腔颌面部由于其特殊的解剖部位及结构，易遭受损伤，且该部位损伤不仅可能危及生命，也会引起组织器官不同程度的功能障碍，而且常造成面型的缺陷甚至毁损，导致严重的心理创伤。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ts val="3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本章重点讲解了口腔颌面部的损伤特点、颌面部损伤急救处理原则及颌骨骨折治疗原则。需要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颌面部各类软组织伤清创缝合原则与方法、常用颌面部损伤急救包扎技术、颧骨颧弓骨折治疗原则与方法。了解颌骨骨折治疗的坚固内固定技术、颌面部火器伤，进而对口腔颌面部的损伤有一个全面清晰的认识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 fontAlgn="base">
              <a:lnSpc>
                <a:spcPts val="3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712470"/>
          </a:xfrm>
        </p:spPr>
        <p:txBody>
          <a:bodyPr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atinLnBrk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口腔颌面部创伤的特点及急救原则。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44600" y="1828072"/>
            <a:ext cx="11081204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（</a:t>
            </a: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四）物理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检查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皮温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、压痛、波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动感。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（五）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化验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血常规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、分泌物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涂片。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800" b="1" dirty="0">
                <a:latin typeface="Times New Roman" panose="02020603050405020304"/>
                <a:ea typeface="微软雅黑" panose="020B0503020204020204" pitchFamily="34" charset="-122"/>
              </a:rPr>
              <a:t>（六）特殊</a:t>
            </a:r>
            <a:r>
              <a:rPr lang="zh-CN" altLang="en-US" sz="2800" b="1" dirty="0" smtClean="0">
                <a:latin typeface="Times New Roman" panose="02020603050405020304"/>
                <a:ea typeface="微软雅黑" panose="020B0503020204020204" pitchFamily="34" charset="-122"/>
              </a:rPr>
              <a:t>检查</a:t>
            </a:r>
            <a:endParaRPr lang="en-US" altLang="zh-CN" sz="2800" b="1" dirty="0" smtClean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超声波</a:t>
            </a:r>
            <a:r>
              <a:rPr lang="zh-CN" altLang="en-US" sz="2000" dirty="0">
                <a:latin typeface="Times New Roman" panose="02020603050405020304"/>
                <a:ea typeface="微软雅黑" panose="020B0503020204020204" pitchFamily="34" charset="-122"/>
              </a:rPr>
              <a:t>、影像学、穿刺、活检、细菌培养、药物敏感</a:t>
            </a:r>
            <a:r>
              <a:rPr lang="zh-CN" altLang="en-US" sz="2000" dirty="0" smtClean="0">
                <a:latin typeface="Times New Roman" panose="02020603050405020304"/>
                <a:ea typeface="微软雅黑" panose="020B0503020204020204" pitchFamily="34" charset="-122"/>
              </a:rPr>
              <a:t>试验。</a:t>
            </a:r>
            <a:endParaRPr lang="zh-CN" altLang="en-US" sz="2000" dirty="0">
              <a:latin typeface="Times New Roman" panose="02020603050405020304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127FB8"/>
              </a:buClr>
            </a:pPr>
            <a:endParaRPr lang="en-US" altLang="zh-CN" sz="2800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68070" y="978480"/>
            <a:ext cx="3047574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127FB8"/>
              </a:buClr>
            </a:pPr>
            <a:r>
              <a:rPr lang="zh-CN" altLang="en-US" sz="3200" b="1" dirty="0">
                <a:latin typeface="Times New Roman" panose="02020603050405020304"/>
                <a:ea typeface="微软雅黑" panose="020B0503020204020204" pitchFamily="34" charset="-122"/>
              </a:rPr>
              <a:t>四、诊断</a:t>
            </a:r>
            <a:endParaRPr lang="en-US" altLang="zh-CN" sz="3200" b="1" dirty="0"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pic>
        <p:nvPicPr>
          <p:cNvPr id="6" name="图片 5" descr="血常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885" y="1828165"/>
            <a:ext cx="6882130" cy="285623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2" val="66a9583af9965a1d7c598aa210f45fbbdc42e138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9194</Words>
  <Application>WPS 演示</Application>
  <PresentationFormat>宽屏</PresentationFormat>
  <Paragraphs>954</Paragraphs>
  <Slides>87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10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87</vt:i4>
      </vt:variant>
    </vt:vector>
  </HeadingPairs>
  <TitlesOfParts>
    <vt:vector size="114" baseType="lpstr">
      <vt:lpstr>Arial</vt:lpstr>
      <vt:lpstr>宋体</vt:lpstr>
      <vt:lpstr>Wingdings</vt:lpstr>
      <vt:lpstr>Arial Unicode MS</vt:lpstr>
      <vt:lpstr>华文行楷</vt:lpstr>
      <vt:lpstr>Calibri</vt:lpstr>
      <vt:lpstr>Calibri Light</vt:lpstr>
      <vt:lpstr>微软雅黑</vt:lpstr>
      <vt:lpstr>Times New Roman</vt:lpstr>
      <vt:lpstr>经典繁仿黑</vt:lpstr>
      <vt:lpstr>黑体</vt:lpstr>
      <vt:lpstr>Arial Unicode MS</vt:lpstr>
      <vt:lpstr>Times New Roman</vt:lpstr>
      <vt:lpstr>楷体_GB2312</vt:lpstr>
      <vt:lpstr>新宋体</vt:lpstr>
      <vt:lpstr>Office 主题</vt:lpstr>
      <vt:lpstr>自定义设计方案</vt:lpstr>
      <vt:lpstr>1_Office 主题</vt:lpstr>
      <vt:lpstr>1_自定义设计方案</vt:lpstr>
      <vt:lpstr>2_Office 主题</vt:lpstr>
      <vt:lpstr>2_自定义设计方案</vt:lpstr>
      <vt:lpstr>3_Office 主题</vt:lpstr>
      <vt:lpstr>3_自定义设计方案</vt:lpstr>
      <vt:lpstr>4_Office 主题</vt:lpstr>
      <vt:lpstr>4_自定义设计方案</vt:lpstr>
      <vt:lpstr>Excel.Chart.8</vt:lpstr>
      <vt:lpstr>Photoshop.Image.8</vt:lpstr>
      <vt:lpstr>PowerPoint 演示文稿</vt:lpstr>
      <vt:lpstr>第九章 口腔颌面部感染 </vt:lpstr>
      <vt:lpstr>PowerPoint 演示文稿</vt:lpstr>
      <vt:lpstr>第一节 概述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下颌第三磨牙冠周炎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颌面部间隙感染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第四节 颌骨骨髓炎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第六节 颜面部疖，痈</vt:lpstr>
      <vt:lpstr>PowerPoint 演示文稿</vt:lpstr>
      <vt:lpstr>PowerPoint 演示文稿</vt:lpstr>
      <vt:lpstr>章节小结</vt:lpstr>
      <vt:lpstr>思考题</vt:lpstr>
      <vt:lpstr>第十章 口腔颌面部损伤</vt:lpstr>
      <vt:lpstr>PowerPoint 演示文稿</vt:lpstr>
      <vt:lpstr>第一节 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口腔颌面部损伤的急救处理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口腔颌面部软组织损伤 </vt:lpstr>
      <vt:lpstr>PowerPoint 演示文稿</vt:lpstr>
      <vt:lpstr>PowerPoint 演示文稿</vt:lpstr>
      <vt:lpstr>PowerPoint 演示文稿</vt:lpstr>
      <vt:lpstr>PowerPoint 演示文稿</vt:lpstr>
      <vt:lpstr>第四节 牙和牙槽骨损伤</vt:lpstr>
      <vt:lpstr>PowerPoint 演示文稿</vt:lpstr>
      <vt:lpstr>PowerPoint 演示文稿</vt:lpstr>
      <vt:lpstr>第五节 颌骨骨折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第六节 颧骨、颧弓骨折 </vt:lpstr>
      <vt:lpstr>PowerPoint 演示文稿</vt:lpstr>
      <vt:lpstr>思政小故事（服务意识）</vt:lpstr>
      <vt:lpstr>章节小结</vt:lpstr>
      <vt:lpstr>思考题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Season</cp:lastModifiedBy>
  <cp:revision>202</cp:revision>
  <dcterms:created xsi:type="dcterms:W3CDTF">2017-08-10T17:46:00Z</dcterms:created>
  <dcterms:modified xsi:type="dcterms:W3CDTF">2021-11-01T13:44:20Z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F67EB545618241EAA334B76DA45476E4</vt:lpwstr>
  </property>
</Properties>
</file>